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652" r:id="rId2"/>
    <p:sldMasterId id="2147483654" r:id="rId3"/>
    <p:sldMasterId id="2147483657" r:id="rId4"/>
    <p:sldMasterId id="2147483712" r:id="rId5"/>
    <p:sldMasterId id="2147483716" r:id="rId6"/>
  </p:sldMasterIdLst>
  <p:notesMasterIdLst>
    <p:notesMasterId r:id="rId24"/>
  </p:notesMasterIdLst>
  <p:handoutMasterIdLst>
    <p:handoutMasterId r:id="rId25"/>
  </p:handoutMasterIdLst>
  <p:sldIdLst>
    <p:sldId id="558" r:id="rId7"/>
    <p:sldId id="727" r:id="rId8"/>
    <p:sldId id="725" r:id="rId9"/>
    <p:sldId id="738" r:id="rId10"/>
    <p:sldId id="737" r:id="rId11"/>
    <p:sldId id="736" r:id="rId12"/>
    <p:sldId id="739" r:id="rId13"/>
    <p:sldId id="735" r:id="rId14"/>
    <p:sldId id="729" r:id="rId15"/>
    <p:sldId id="726" r:id="rId16"/>
    <p:sldId id="740" r:id="rId17"/>
    <p:sldId id="734" r:id="rId18"/>
    <p:sldId id="730" r:id="rId19"/>
    <p:sldId id="731" r:id="rId20"/>
    <p:sldId id="732" r:id="rId21"/>
    <p:sldId id="733" r:id="rId22"/>
    <p:sldId id="709" r:id="rId23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4949BEF3-806B-4B2F-A1B7-63BDF1BB4831}">
          <p14:sldIdLst>
            <p14:sldId id="558"/>
            <p14:sldId id="727"/>
            <p14:sldId id="725"/>
            <p14:sldId id="738"/>
            <p14:sldId id="737"/>
            <p14:sldId id="736"/>
            <p14:sldId id="739"/>
            <p14:sldId id="735"/>
            <p14:sldId id="729"/>
            <p14:sldId id="726"/>
            <p14:sldId id="740"/>
            <p14:sldId id="734"/>
            <p14:sldId id="730"/>
            <p14:sldId id="731"/>
            <p14:sldId id="732"/>
            <p14:sldId id="733"/>
            <p14:sldId id="709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Čech Radek, Mgr., Ph.D." initials="ČRMP" lastIdx="4" clrIdx="0"/>
  <p:cmAuthor id="1" name="CZ" initials="C" lastIdx="1" clrIdx="1"/>
  <p:cmAuthor id="2" name="Šnajdrová Radka, Bc." initials="ŠR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36F32D"/>
    <a:srgbClr val="705500"/>
    <a:srgbClr val="006BAF"/>
    <a:srgbClr val="D6EF1F"/>
    <a:srgbClr val="DB8007"/>
    <a:srgbClr val="AFAFAF"/>
    <a:srgbClr val="8E6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91" autoAdjust="0"/>
    <p:restoredTop sz="99878" autoAdjust="0"/>
  </p:normalViewPr>
  <p:slideViewPr>
    <p:cSldViewPr>
      <p:cViewPr>
        <p:scale>
          <a:sx n="110" d="100"/>
          <a:sy n="110" d="100"/>
        </p:scale>
        <p:origin x="-11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920" y="2322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6247" cy="496732"/>
          </a:xfrm>
          <a:prstGeom prst="rect">
            <a:avLst/>
          </a:prstGeom>
        </p:spPr>
        <p:txBody>
          <a:bodyPr vert="horz" lIns="92432" tIns="46216" rIns="92432" bIns="462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827" y="1"/>
            <a:ext cx="2946246" cy="496732"/>
          </a:xfrm>
          <a:prstGeom prst="rect">
            <a:avLst/>
          </a:prstGeom>
        </p:spPr>
        <p:txBody>
          <a:bodyPr vert="horz" lIns="92432" tIns="46216" rIns="92432" bIns="462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CA232A8-B8EF-4171-8469-FE854E74CC27}" type="datetimeFigureOut">
              <a:rPr lang="cs-CZ"/>
              <a:pPr>
                <a:defRPr/>
              </a:pPr>
              <a:t>21.1.2016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827" y="9428309"/>
            <a:ext cx="2946246" cy="496731"/>
          </a:xfrm>
          <a:prstGeom prst="rect">
            <a:avLst/>
          </a:prstGeom>
        </p:spPr>
        <p:txBody>
          <a:bodyPr vert="horz" lIns="92432" tIns="46216" rIns="92432" bIns="462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693B7A-B2AC-4936-AB69-A09F85D5225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2"/>
          </p:nvPr>
        </p:nvSpPr>
        <p:spPr>
          <a:xfrm>
            <a:off x="2" y="9428309"/>
            <a:ext cx="2946247" cy="496731"/>
          </a:xfrm>
          <a:prstGeom prst="rect">
            <a:avLst/>
          </a:prstGeom>
        </p:spPr>
        <p:txBody>
          <a:bodyPr vert="horz" lIns="92432" tIns="46216" rIns="92432" bIns="462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755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6247" cy="496732"/>
          </a:xfrm>
          <a:prstGeom prst="rect">
            <a:avLst/>
          </a:prstGeom>
        </p:spPr>
        <p:txBody>
          <a:bodyPr vert="horz" lIns="92432" tIns="46216" rIns="92432" bIns="462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827" y="1"/>
            <a:ext cx="2946246" cy="496732"/>
          </a:xfrm>
          <a:prstGeom prst="rect">
            <a:avLst/>
          </a:prstGeom>
        </p:spPr>
        <p:txBody>
          <a:bodyPr vert="horz" lIns="92432" tIns="46216" rIns="92432" bIns="462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783F2FD-21BA-4963-9FAD-6E969E86A1EF}" type="datetimeFigureOut">
              <a:rPr lang="cs-CZ"/>
              <a:pPr>
                <a:defRPr/>
              </a:pPr>
              <a:t>21.1.2016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2" tIns="46216" rIns="92432" bIns="46216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288" y="4714954"/>
            <a:ext cx="5439102" cy="4467387"/>
          </a:xfrm>
          <a:prstGeom prst="rect">
            <a:avLst/>
          </a:prstGeom>
        </p:spPr>
        <p:txBody>
          <a:bodyPr vert="horz" lIns="92432" tIns="46216" rIns="92432" bIns="46216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2" y="9428309"/>
            <a:ext cx="2946247" cy="496731"/>
          </a:xfrm>
          <a:prstGeom prst="rect">
            <a:avLst/>
          </a:prstGeom>
        </p:spPr>
        <p:txBody>
          <a:bodyPr vert="horz" lIns="92432" tIns="46216" rIns="92432" bIns="462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827" y="9428309"/>
            <a:ext cx="2946246" cy="496731"/>
          </a:xfrm>
          <a:prstGeom prst="rect">
            <a:avLst/>
          </a:prstGeom>
        </p:spPr>
        <p:txBody>
          <a:bodyPr vert="horz" lIns="92432" tIns="46216" rIns="92432" bIns="462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BB2F327-E011-4BEE-94F0-066F74EF6D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4299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51006" indent="-288849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5393" indent="-23107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7550" indent="-23107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9708" indent="-23107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41865" indent="-23107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04023" indent="-23107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6180" indent="-23107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8338" indent="-23107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4066F75-14DC-4BD4-B791-EF54FFC041F9}" type="slidenum">
              <a:rPr lang="cs-CZ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cs-CZ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317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kladní informac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text 9"/>
          <p:cNvSpPr>
            <a:spLocks noGrp="1"/>
          </p:cNvSpPr>
          <p:nvPr>
            <p:ph type="body" sz="quarter" idx="13"/>
          </p:nvPr>
        </p:nvSpPr>
        <p:spPr>
          <a:xfrm>
            <a:off x="251520" y="6308725"/>
            <a:ext cx="3960812" cy="3603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3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3650D-611D-49E1-9021-AD294A2615D9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543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akteristika sítě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text 9"/>
          <p:cNvSpPr>
            <a:spLocks noGrp="1"/>
          </p:cNvSpPr>
          <p:nvPr>
            <p:ph type="body" sz="quarter" idx="13"/>
          </p:nvPr>
        </p:nvSpPr>
        <p:spPr>
          <a:xfrm>
            <a:off x="251520" y="6308725"/>
            <a:ext cx="3960812" cy="3603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3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0F6D5-ADDD-4AC6-9158-FFD10FF549AD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844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000" b="1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800" b="1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600" b="1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400" b="1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400" b="1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8" name="Zástupný symbol pro text 9"/>
          <p:cNvSpPr>
            <a:spLocks noGrp="1"/>
          </p:cNvSpPr>
          <p:nvPr>
            <p:ph type="body" sz="quarter" idx="13"/>
          </p:nvPr>
        </p:nvSpPr>
        <p:spPr>
          <a:xfrm>
            <a:off x="251520" y="6328618"/>
            <a:ext cx="3960812" cy="3603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baseline="0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9" name="Zástupný symbol pro text 9"/>
          <p:cNvSpPr>
            <a:spLocks noGrp="1"/>
          </p:cNvSpPr>
          <p:nvPr>
            <p:ph type="body" sz="quarter" idx="14"/>
          </p:nvPr>
        </p:nvSpPr>
        <p:spPr>
          <a:xfrm>
            <a:off x="2411760" y="692473"/>
            <a:ext cx="6336704" cy="50427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800" b="0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5"/>
          </p:nvPr>
        </p:nvSpPr>
        <p:spPr>
          <a:xfrm>
            <a:off x="6686550" y="6308725"/>
            <a:ext cx="2133600" cy="36512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 b="1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7DF5AF0-E270-445F-911D-01DB1A77460C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4312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ložení závěrečného sním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text 7"/>
          <p:cNvSpPr>
            <a:spLocks noGrp="1"/>
          </p:cNvSpPr>
          <p:nvPr>
            <p:ph type="body" sz="quarter" idx="10"/>
          </p:nvPr>
        </p:nvSpPr>
        <p:spPr>
          <a:xfrm>
            <a:off x="971550" y="3860800"/>
            <a:ext cx="6913563" cy="10810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01692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ložení závěrečného sním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text 7"/>
          <p:cNvSpPr>
            <a:spLocks noGrp="1"/>
          </p:cNvSpPr>
          <p:nvPr>
            <p:ph type="body" sz="quarter" idx="10"/>
          </p:nvPr>
        </p:nvSpPr>
        <p:spPr>
          <a:xfrm>
            <a:off x="971550" y="3860800"/>
            <a:ext cx="6913563" cy="10810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87891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ložení úvodního snímku SŽD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220072" y="1124744"/>
            <a:ext cx="3600400" cy="1470025"/>
          </a:xfrm>
          <a:prstGeom prst="rect">
            <a:avLst/>
          </a:prstGeom>
        </p:spPr>
        <p:txBody>
          <a:bodyPr/>
          <a:lstStyle>
            <a:lvl1pPr algn="r">
              <a:defRPr sz="2800" b="1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10"/>
          </p:nvPr>
        </p:nvSpPr>
        <p:spPr>
          <a:xfrm>
            <a:off x="3275857" y="2708275"/>
            <a:ext cx="5544294" cy="158482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="1" baseline="0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11" name="Zástupný symbol pro text 10"/>
          <p:cNvSpPr>
            <a:spLocks noGrp="1"/>
          </p:cNvSpPr>
          <p:nvPr>
            <p:ph type="body" sz="quarter" idx="11"/>
          </p:nvPr>
        </p:nvSpPr>
        <p:spPr>
          <a:xfrm>
            <a:off x="4283968" y="4581128"/>
            <a:ext cx="4535487" cy="50422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1pPr>
            <a:lvl5pPr marL="1828800" indent="0" algn="r">
              <a:buNone/>
              <a:defRPr sz="2400" baseline="0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sz="quarter" idx="12"/>
          </p:nvPr>
        </p:nvSpPr>
        <p:spPr>
          <a:xfrm>
            <a:off x="3131841" y="5805264"/>
            <a:ext cx="5688632" cy="71936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aseline="0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15" name="Zástupný symbol pro obrázek 14"/>
          <p:cNvSpPr>
            <a:spLocks noGrp="1"/>
          </p:cNvSpPr>
          <p:nvPr>
            <p:ph type="pic" sz="quarter" idx="13"/>
          </p:nvPr>
        </p:nvSpPr>
        <p:spPr>
          <a:xfrm>
            <a:off x="0" y="1916113"/>
            <a:ext cx="2916238" cy="38893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noProof="0" dirty="0" smtClean="0"/>
              <a:t>Klepnutím na ikonu přidáte obrázek.</a:t>
            </a:r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58075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8138"/>
            <a:ext cx="1512888" cy="79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Přímá spojnice 7"/>
          <p:cNvCxnSpPr/>
          <p:nvPr/>
        </p:nvCxnSpPr>
        <p:spPr>
          <a:xfrm>
            <a:off x="381000" y="6237288"/>
            <a:ext cx="8367713" cy="0"/>
          </a:xfrm>
          <a:prstGeom prst="line">
            <a:avLst/>
          </a:prstGeom>
          <a:ln>
            <a:solidFill>
              <a:srgbClr val="0069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ovéPole 8"/>
          <p:cNvSpPr txBox="1">
            <a:spLocks noChangeArrowheads="1"/>
          </p:cNvSpPr>
          <p:nvPr/>
        </p:nvSpPr>
        <p:spPr bwMode="auto">
          <a:xfrm>
            <a:off x="3492500" y="404813"/>
            <a:ext cx="52562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r>
              <a:rPr lang="cs-CZ" sz="2800" b="1" smtClean="0">
                <a:solidFill>
                  <a:srgbClr val="0069AF"/>
                </a:solidFill>
                <a:cs typeface="Arial" pitchFamily="34" charset="0"/>
              </a:rPr>
              <a:t>Základní informace o SŽDC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381000" y="1628775"/>
            <a:ext cx="8367713" cy="4586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Na základě zákona č. 77/2002 Sb. vznikly 1. 1. 2003 dvě organizace: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cs-CZ" dirty="0">
              <a:solidFill>
                <a:srgbClr val="0069AF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České dráhy, a. s.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státní organizace Správa železniční dopravní cesty (SŽDC)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9AF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SŽDC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cs-CZ" dirty="0">
              <a:solidFill>
                <a:srgbClr val="0069AF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cs-CZ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ospodaří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s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majetkem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státu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který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tvoří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především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železniční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dopravní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cestu</a:t>
            </a:r>
            <a:r>
              <a:rPr lang="cs-CZ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cs-CZ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lní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funkci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vlastníka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dráhy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zajišťuje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provozování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provozuschopnost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modernizaci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rozvoj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železniční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dopravní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cesty</a:t>
            </a:r>
            <a:r>
              <a:rPr lang="cs-CZ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cs-CZ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řiděluje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kapacitu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dopravní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cesty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cs-CZ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zajišťuje rovný přístup všem dopravcům,</a:t>
            </a: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od 1.</a:t>
            </a:r>
            <a:r>
              <a:rPr lang="cs-CZ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7.</a:t>
            </a:r>
            <a:r>
              <a:rPr lang="cs-CZ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2008 je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také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provozovatelem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celostátní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železniční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dráhy</a:t>
            </a:r>
            <a:r>
              <a:rPr lang="cs-CZ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regionálních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drah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ve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vlastnictví</a:t>
            </a:r>
            <a:r>
              <a:rPr lang="en-US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státu</a:t>
            </a:r>
            <a:r>
              <a:rPr lang="cs-CZ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marL="285750" indent="-285750" fontAlgn="auto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cs-CZ" dirty="0">
                <a:solidFill>
                  <a:srgbClr val="0069AF"/>
                </a:solidFill>
                <a:latin typeface="Arial" pitchFamily="34" charset="0"/>
                <a:cs typeface="Arial" pitchFamily="34" charset="0"/>
              </a:rPr>
              <a:t>od 1. 9. 2011 zajišťuje obsluhu dráhy a řízení provozu.</a:t>
            </a:r>
          </a:p>
        </p:txBody>
      </p:sp>
      <p:sp>
        <p:nvSpPr>
          <p:cNvPr id="11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686550" y="6308725"/>
            <a:ext cx="2133600" cy="36512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 b="1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AE98DE8-4559-434E-8E59-C5E98027C5BC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8138"/>
            <a:ext cx="1512888" cy="79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Přímá spojnice 7"/>
          <p:cNvCxnSpPr/>
          <p:nvPr/>
        </p:nvCxnSpPr>
        <p:spPr>
          <a:xfrm>
            <a:off x="381000" y="6237288"/>
            <a:ext cx="8367713" cy="0"/>
          </a:xfrm>
          <a:prstGeom prst="line">
            <a:avLst/>
          </a:prstGeom>
          <a:ln>
            <a:solidFill>
              <a:srgbClr val="0069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xtovéPole 8"/>
          <p:cNvSpPr txBox="1">
            <a:spLocks noChangeArrowheads="1"/>
          </p:cNvSpPr>
          <p:nvPr/>
        </p:nvSpPr>
        <p:spPr bwMode="auto">
          <a:xfrm>
            <a:off x="2339975" y="404813"/>
            <a:ext cx="64087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r>
              <a:rPr lang="cs-CZ" sz="2800" b="1" smtClean="0">
                <a:solidFill>
                  <a:srgbClr val="0069AF"/>
                </a:solidFill>
                <a:cs typeface="Arial" pitchFamily="34" charset="0"/>
              </a:rPr>
              <a:t>Stručná charakteristika sítě</a:t>
            </a:r>
          </a:p>
        </p:txBody>
      </p:sp>
      <p:graphicFrame>
        <p:nvGraphicFramePr>
          <p:cNvPr id="10" name="Tabulka 9"/>
          <p:cNvGraphicFramePr>
            <a:graphicFrameLocks noGrp="1"/>
          </p:cNvGraphicFramePr>
          <p:nvPr/>
        </p:nvGraphicFramePr>
        <p:xfrm>
          <a:off x="892175" y="1484313"/>
          <a:ext cx="7345363" cy="444976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192243"/>
                <a:gridCol w="2153120"/>
              </a:tblGrid>
              <a:tr h="370814">
                <a:tc>
                  <a:txBody>
                    <a:bodyPr/>
                    <a:lstStyle/>
                    <a:p>
                      <a:r>
                        <a:rPr lang="cs-CZ" sz="1800" b="0" dirty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Celková</a:t>
                      </a:r>
                      <a:r>
                        <a:rPr lang="cs-CZ" sz="1800" b="0" baseline="0" dirty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 délka tratí</a:t>
                      </a:r>
                      <a:endParaRPr lang="cs-CZ" sz="1800" b="0" dirty="0">
                        <a:solidFill>
                          <a:srgbClr val="0069A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7" marB="45717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 b="0" dirty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r>
                        <a:rPr lang="cs-CZ" sz="1800" b="0" baseline="0" dirty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 470 km</a:t>
                      </a:r>
                      <a:endParaRPr lang="cs-CZ" sz="1800" b="0" dirty="0">
                        <a:solidFill>
                          <a:srgbClr val="0069A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cs-CZ" sz="1800" b="0" baseline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Celková délka elektrifikovaných tratí</a:t>
                      </a:r>
                      <a:endParaRPr lang="cs-CZ" sz="1800" b="0">
                        <a:solidFill>
                          <a:srgbClr val="0069A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7" marB="45717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 b="0" dirty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3 208 km</a:t>
                      </a:r>
                      <a:endParaRPr lang="cs-CZ" sz="1800" b="0" dirty="0">
                        <a:solidFill>
                          <a:srgbClr val="0069A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cs-CZ" sz="1800" b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Celková délka kolejí</a:t>
                      </a:r>
                      <a:endParaRPr lang="cs-CZ" sz="1800" b="0">
                        <a:solidFill>
                          <a:srgbClr val="0069A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7" marB="45717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 b="0" dirty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r>
                        <a:rPr lang="cs-CZ" sz="1800" b="0" baseline="0" dirty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 552 km</a:t>
                      </a:r>
                      <a:endParaRPr lang="cs-CZ" sz="1800" b="0" dirty="0">
                        <a:solidFill>
                          <a:srgbClr val="0069A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7" marB="45717"/>
                </a:tc>
              </a:tr>
              <a:tr h="370814">
                <a:tc gridSpan="2">
                  <a:txBody>
                    <a:bodyPr/>
                    <a:lstStyle/>
                    <a:p>
                      <a:endParaRPr lang="cs-CZ" sz="1800" b="0">
                        <a:solidFill>
                          <a:srgbClr val="0069A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7" marB="45717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cs-CZ" sz="1800" b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Hustota železniční sítě</a:t>
                      </a:r>
                      <a:endParaRPr lang="cs-CZ" sz="1800" b="0">
                        <a:solidFill>
                          <a:srgbClr val="0069A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7" marB="45717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 b="0" dirty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122 m/km</a:t>
                      </a:r>
                      <a:r>
                        <a:rPr lang="cs-CZ" sz="1800" b="0" baseline="30000" dirty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7" marR="91447"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cs-CZ" sz="1800" b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Počet železničních</a:t>
                      </a:r>
                      <a:r>
                        <a:rPr lang="cs-CZ" sz="1800" b="0" baseline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 přejezdů</a:t>
                      </a:r>
                      <a:endParaRPr lang="cs-CZ" sz="1800" b="0">
                        <a:solidFill>
                          <a:srgbClr val="0069A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7" marB="45717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 b="0" baseline="0" dirty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8 096</a:t>
                      </a:r>
                    </a:p>
                  </a:txBody>
                  <a:tcPr marL="91447" marR="91447" marT="45717" marB="45717"/>
                </a:tc>
              </a:tr>
              <a:tr h="370814">
                <a:tc>
                  <a:txBody>
                    <a:bodyPr/>
                    <a:lstStyle/>
                    <a:p>
                      <a:endParaRPr lang="cs-CZ" sz="1800" b="0">
                        <a:solidFill>
                          <a:srgbClr val="0069A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7" marB="45717"/>
                </a:tc>
                <a:tc>
                  <a:txBody>
                    <a:bodyPr/>
                    <a:lstStyle/>
                    <a:p>
                      <a:endParaRPr lang="cs-CZ" sz="1800"/>
                    </a:p>
                  </a:txBody>
                  <a:tcPr marL="91447" marR="91447" marT="45717" marB="45717"/>
                </a:tc>
              </a:tr>
              <a:tr h="370814">
                <a:tc gridSpan="2">
                  <a:txBody>
                    <a:bodyPr/>
                    <a:lstStyle/>
                    <a:p>
                      <a:r>
                        <a:rPr lang="cs-CZ" sz="1800" b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Interoperabilní parametry mezinárodních koridorů</a:t>
                      </a:r>
                      <a:endParaRPr lang="cs-CZ" sz="1800" b="0">
                        <a:solidFill>
                          <a:srgbClr val="0069A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7" marB="45717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cs-CZ" sz="1800" b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Rozchod</a:t>
                      </a:r>
                      <a:endParaRPr lang="cs-CZ" sz="1800" b="0">
                        <a:solidFill>
                          <a:srgbClr val="0069A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7" marB="45717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 b="0" baseline="0" dirty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1 435 mm</a:t>
                      </a:r>
                    </a:p>
                  </a:txBody>
                  <a:tcPr marL="91447" marR="91447"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cs-CZ" sz="1800" b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Prostorová průchodnost</a:t>
                      </a:r>
                      <a:endParaRPr lang="cs-CZ" sz="1800" b="0">
                        <a:solidFill>
                          <a:srgbClr val="0069A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7" marB="45717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 b="0" baseline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UIC-GC</a:t>
                      </a:r>
                    </a:p>
                  </a:txBody>
                  <a:tcPr marL="91447" marR="91447"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cs-CZ" sz="1800" b="0" dirty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Traťová třída zatížení</a:t>
                      </a:r>
                      <a:endParaRPr lang="cs-CZ" sz="1800" b="0" dirty="0">
                        <a:solidFill>
                          <a:srgbClr val="0069A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7" marB="45717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 b="0" baseline="0" dirty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UIC-D4/120 km/h</a:t>
                      </a:r>
                    </a:p>
                  </a:txBody>
                  <a:tcPr marL="91447" marR="91447"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cs-CZ" sz="1800" b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Trakční</a:t>
                      </a:r>
                      <a:r>
                        <a:rPr lang="cs-CZ" sz="1800" b="0" baseline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 systémy</a:t>
                      </a:r>
                      <a:endParaRPr lang="cs-CZ" sz="1800" b="0">
                        <a:solidFill>
                          <a:srgbClr val="0069A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7" marB="45717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 b="0" baseline="0" dirty="0" smtClean="0">
                          <a:solidFill>
                            <a:srgbClr val="0069AF"/>
                          </a:solidFill>
                          <a:latin typeface="Arial" pitchFamily="34" charset="0"/>
                          <a:cs typeface="Arial" pitchFamily="34" charset="0"/>
                        </a:rPr>
                        <a:t>AC/DC</a:t>
                      </a:r>
                    </a:p>
                  </a:txBody>
                  <a:tcPr marL="91447" marR="91447" marT="45717" marB="45717"/>
                </a:tc>
              </a:tr>
            </a:tbl>
          </a:graphicData>
        </a:graphic>
      </p:graphicFrame>
      <p:sp>
        <p:nvSpPr>
          <p:cNvPr id="3118" name="TextovéPole 1"/>
          <p:cNvSpPr txBox="1">
            <a:spLocks noChangeArrowheads="1"/>
          </p:cNvSpPr>
          <p:nvPr/>
        </p:nvSpPr>
        <p:spPr bwMode="auto">
          <a:xfrm>
            <a:off x="5327650" y="5805488"/>
            <a:ext cx="2989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r>
              <a:rPr lang="cs-CZ" smtClean="0">
                <a:cs typeface="Arial" pitchFamily="34" charset="0"/>
              </a:rPr>
              <a:t>	</a:t>
            </a:r>
            <a:r>
              <a:rPr lang="cs-CZ" sz="1000" smtClean="0">
                <a:cs typeface="Arial" pitchFamily="34" charset="0"/>
              </a:rPr>
              <a:t>Uvedené údaje platí k 1. 1. 2012</a:t>
            </a:r>
            <a:endParaRPr lang="cs-CZ" smtClean="0">
              <a:cs typeface="Arial" pitchFamily="34" charset="0"/>
            </a:endParaRPr>
          </a:p>
        </p:txBody>
      </p:sp>
      <p:sp>
        <p:nvSpPr>
          <p:cNvPr id="12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686550" y="6308725"/>
            <a:ext cx="2133600" cy="36512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 b="1">
                <a:solidFill>
                  <a:srgbClr val="006B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D0040A6-5ED0-4D7F-A056-0211DAA8B352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8138"/>
            <a:ext cx="1512888" cy="79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Přímá spojnice 7"/>
          <p:cNvCxnSpPr/>
          <p:nvPr/>
        </p:nvCxnSpPr>
        <p:spPr>
          <a:xfrm>
            <a:off x="381000" y="6237288"/>
            <a:ext cx="8367713" cy="0"/>
          </a:xfrm>
          <a:prstGeom prst="line">
            <a:avLst/>
          </a:prstGeom>
          <a:ln>
            <a:solidFill>
              <a:srgbClr val="0069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0"/>
            <a:ext cx="9144000" cy="3573463"/>
          </a:xfrm>
          <a:prstGeom prst="rect">
            <a:avLst/>
          </a:prstGeom>
          <a:solidFill>
            <a:srgbClr val="006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pic>
        <p:nvPicPr>
          <p:cNvPr id="5123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8" y="1054100"/>
            <a:ext cx="2786062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ovéPole 8"/>
          <p:cNvSpPr txBox="1">
            <a:spLocks noChangeArrowheads="1"/>
          </p:cNvSpPr>
          <p:nvPr/>
        </p:nvSpPr>
        <p:spPr bwMode="auto">
          <a:xfrm>
            <a:off x="1763713" y="5445125"/>
            <a:ext cx="51927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cs-CZ" sz="3600" b="1" smtClean="0">
                <a:solidFill>
                  <a:srgbClr val="0069AF"/>
                </a:solidFill>
                <a:cs typeface="Arial" pitchFamily="34" charset="0"/>
              </a:rPr>
              <a:t>www.szdc.cz</a:t>
            </a:r>
          </a:p>
        </p:txBody>
      </p:sp>
      <p:sp>
        <p:nvSpPr>
          <p:cNvPr id="5125" name="TextovéPole 10"/>
          <p:cNvSpPr txBox="1">
            <a:spLocks noChangeArrowheads="1"/>
          </p:cNvSpPr>
          <p:nvPr/>
        </p:nvSpPr>
        <p:spPr bwMode="auto">
          <a:xfrm>
            <a:off x="1403350" y="5075238"/>
            <a:ext cx="6192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cs-CZ" smtClean="0">
                <a:solidFill>
                  <a:srgbClr val="0069AF"/>
                </a:solidFill>
                <a:cs typeface="Arial" pitchFamily="34" charset="0"/>
              </a:rPr>
              <a:t>© Správa železniční dopravní cesty, státní organizace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0"/>
            <a:ext cx="9144000" cy="3573463"/>
          </a:xfrm>
          <a:prstGeom prst="rect">
            <a:avLst/>
          </a:prstGeom>
          <a:solidFill>
            <a:srgbClr val="006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solidFill>
                <a:prstClr val="white"/>
              </a:solidFill>
            </a:endParaRPr>
          </a:p>
        </p:txBody>
      </p:sp>
      <p:pic>
        <p:nvPicPr>
          <p:cNvPr id="5123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8" y="1054100"/>
            <a:ext cx="2786062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ovéPole 8"/>
          <p:cNvSpPr txBox="1">
            <a:spLocks noChangeArrowheads="1"/>
          </p:cNvSpPr>
          <p:nvPr/>
        </p:nvSpPr>
        <p:spPr bwMode="auto">
          <a:xfrm>
            <a:off x="1763713" y="5445125"/>
            <a:ext cx="51927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cs-CZ" sz="3600" b="1" smtClean="0">
                <a:solidFill>
                  <a:srgbClr val="0069AF"/>
                </a:solidFill>
                <a:cs typeface="Arial" pitchFamily="34" charset="0"/>
              </a:rPr>
              <a:t>www.szdc.cz</a:t>
            </a:r>
          </a:p>
        </p:txBody>
      </p:sp>
      <p:sp>
        <p:nvSpPr>
          <p:cNvPr id="5125" name="TextovéPole 10"/>
          <p:cNvSpPr txBox="1">
            <a:spLocks noChangeArrowheads="1"/>
          </p:cNvSpPr>
          <p:nvPr/>
        </p:nvSpPr>
        <p:spPr bwMode="auto">
          <a:xfrm>
            <a:off x="1403350" y="5075238"/>
            <a:ext cx="6192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cs-CZ" smtClean="0">
                <a:solidFill>
                  <a:srgbClr val="0069AF"/>
                </a:solidFill>
                <a:cs typeface="Arial" pitchFamily="34" charset="0"/>
              </a:rPr>
              <a:t>© Správa železniční dopravní cesty, státní organizace</a:t>
            </a:r>
          </a:p>
        </p:txBody>
      </p:sp>
    </p:spTree>
    <p:extLst>
      <p:ext uri="{BB962C8B-B14F-4D97-AF65-F5344CB8AC3E}">
        <p14:creationId xmlns:p14="http://schemas.microsoft.com/office/powerpoint/2010/main" val="117893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0"/>
            <a:ext cx="2916238" cy="6858000"/>
          </a:xfrm>
          <a:prstGeom prst="rect">
            <a:avLst/>
          </a:prstGeom>
          <a:solidFill>
            <a:srgbClr val="0069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solidFill>
                <a:prstClr val="white"/>
              </a:solidFill>
            </a:endParaRPr>
          </a:p>
        </p:txBody>
      </p:sp>
      <p:pic>
        <p:nvPicPr>
          <p:cNvPr id="1027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260350"/>
            <a:ext cx="2232025" cy="117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379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pokornyp@szdc.cz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Zástupný symbol pro text 16"/>
          <p:cNvSpPr>
            <a:spLocks noGrp="1"/>
          </p:cNvSpPr>
          <p:nvPr>
            <p:ph type="body" sz="quarter" idx="11"/>
          </p:nvPr>
        </p:nvSpPr>
        <p:spPr bwMode="auto">
          <a:xfrm>
            <a:off x="4284365" y="4236614"/>
            <a:ext cx="4176067" cy="13681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Petr Pokorný</a:t>
            </a:r>
          </a:p>
        </p:txBody>
      </p:sp>
      <p:sp>
        <p:nvSpPr>
          <p:cNvPr id="7172" name="Zástupný symbol pro text 17"/>
          <p:cNvSpPr>
            <a:spLocks noGrp="1"/>
          </p:cNvSpPr>
          <p:nvPr>
            <p:ph type="body" sz="quarter" idx="12"/>
          </p:nvPr>
        </p:nvSpPr>
        <p:spPr bwMode="auto">
          <a:xfrm>
            <a:off x="3132138" y="5805488"/>
            <a:ext cx="5688012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Prague, </a:t>
            </a:r>
            <a:r>
              <a:rPr lang="cs-CZ" dirty="0" smtClean="0">
                <a:latin typeface="Arial" charset="0"/>
                <a:cs typeface="Arial" charset="0"/>
              </a:rPr>
              <a:t>1st  </a:t>
            </a:r>
            <a:r>
              <a:rPr lang="en-US" dirty="0" smtClean="0">
                <a:latin typeface="Arial" charset="0"/>
                <a:cs typeface="Arial" charset="0"/>
              </a:rPr>
              <a:t>February  2016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6" name="Zástupný symbol pro text 17"/>
          <p:cNvSpPr txBox="1">
            <a:spLocks/>
          </p:cNvSpPr>
          <p:nvPr/>
        </p:nvSpPr>
        <p:spPr bwMode="auto">
          <a:xfrm>
            <a:off x="3131840" y="260648"/>
            <a:ext cx="5688012" cy="71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 baseline="0">
                <a:solidFill>
                  <a:srgbClr val="006BA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cs-CZ" dirty="0" smtClean="0">
              <a:latin typeface="Arial" charset="0"/>
              <a:cs typeface="Arial" charset="0"/>
            </a:endParaRPr>
          </a:p>
        </p:txBody>
      </p:sp>
      <p:sp>
        <p:nvSpPr>
          <p:cNvPr id="8" name="Zástupný symbol pro text 15"/>
          <p:cNvSpPr txBox="1">
            <a:spLocks/>
          </p:cNvSpPr>
          <p:nvPr/>
        </p:nvSpPr>
        <p:spPr bwMode="auto">
          <a:xfrm>
            <a:off x="3171859" y="1634661"/>
            <a:ext cx="5688310" cy="145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b="1" kern="1200" baseline="0">
                <a:solidFill>
                  <a:srgbClr val="006BA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/>
              <a:t>Climate changes Pilot</a:t>
            </a:r>
            <a:r>
              <a:rPr lang="cs-CZ" sz="2000" dirty="0" smtClean="0"/>
              <a:t> Project </a:t>
            </a:r>
            <a:endParaRPr lang="en-US" sz="2000" dirty="0"/>
          </a:p>
          <a:p>
            <a:pPr algn="ctr"/>
            <a:r>
              <a:rPr lang="en-US" sz="2400" dirty="0" smtClean="0"/>
              <a:t>Modernization of the Rokycany </a:t>
            </a:r>
            <a:r>
              <a:rPr lang="en-US" sz="2400" dirty="0"/>
              <a:t>– </a:t>
            </a:r>
            <a:r>
              <a:rPr lang="en-US" sz="2400" dirty="0" err="1"/>
              <a:t>Plzeň</a:t>
            </a:r>
            <a:r>
              <a:rPr lang="en-US" sz="2400" dirty="0"/>
              <a:t> </a:t>
            </a:r>
            <a:r>
              <a:rPr lang="cs-CZ" sz="2400" dirty="0" smtClean="0"/>
              <a:t>l</a:t>
            </a:r>
            <a:r>
              <a:rPr lang="en-US" sz="2400" dirty="0" err="1" smtClean="0"/>
              <a:t>ine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5953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/>
              <a:t>Ochranná opatření proti dopadu klimatických změn v dopravě jsou pro Českou republiku obsaženy v těchto dokumentech:</a:t>
            </a:r>
            <a:r>
              <a:rPr lang="cs-CZ" sz="1800" i="1" dirty="0"/>
              <a:t>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1800" dirty="0">
                <a:solidFill>
                  <a:schemeClr val="tx1"/>
                </a:solidFill>
              </a:rPr>
              <a:t>Strategie přizpůsobení se změně klimatu v podmínkách ČR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1800" dirty="0">
                <a:solidFill>
                  <a:schemeClr val="tx1"/>
                </a:solidFill>
              </a:rPr>
              <a:t>Komplexní studie dopadů, zranitelnosti a zdrojů rizik souvisejících se změnou klimatu v ČR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1800" dirty="0"/>
              <a:t>Na dopravní infrastrukturu mají vliv především </a:t>
            </a:r>
            <a:r>
              <a:rPr lang="cs-CZ" sz="1800" dirty="0" smtClean="0"/>
              <a:t>tyto rizikové </a:t>
            </a:r>
            <a:r>
              <a:rPr lang="cs-CZ" sz="1800" dirty="0"/>
              <a:t>jevy:</a:t>
            </a:r>
          </a:p>
          <a:p>
            <a:pPr>
              <a:spcBef>
                <a:spcPts val="400"/>
              </a:spcBef>
            </a:pPr>
            <a:r>
              <a:rPr lang="sk-SK" sz="1800" b="0" dirty="0">
                <a:solidFill>
                  <a:schemeClr val="tx1"/>
                </a:solidFill>
              </a:rPr>
              <a:t>Silný </a:t>
            </a:r>
            <a:r>
              <a:rPr lang="sk-SK" sz="1800" b="0" dirty="0" err="1">
                <a:solidFill>
                  <a:schemeClr val="tx1"/>
                </a:solidFill>
              </a:rPr>
              <a:t>vítr</a:t>
            </a:r>
            <a:endParaRPr lang="cs-CZ" sz="1800" b="0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</a:pPr>
            <a:r>
              <a:rPr lang="sk-SK" sz="1800" b="0" dirty="0" err="1">
                <a:solidFill>
                  <a:schemeClr val="tx1"/>
                </a:solidFill>
              </a:rPr>
              <a:t>Sněhové</a:t>
            </a:r>
            <a:r>
              <a:rPr lang="sk-SK" sz="1800" b="0" dirty="0">
                <a:solidFill>
                  <a:schemeClr val="tx1"/>
                </a:solidFill>
              </a:rPr>
              <a:t> </a:t>
            </a:r>
            <a:r>
              <a:rPr lang="sk-SK" sz="1800" b="0" dirty="0" err="1">
                <a:solidFill>
                  <a:schemeClr val="tx1"/>
                </a:solidFill>
              </a:rPr>
              <a:t>jevy</a:t>
            </a:r>
            <a:r>
              <a:rPr lang="sk-SK" sz="1800" b="0" dirty="0">
                <a:solidFill>
                  <a:schemeClr val="tx1"/>
                </a:solidFill>
              </a:rPr>
              <a:t> </a:t>
            </a:r>
            <a:endParaRPr lang="cs-CZ" sz="1800" b="0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</a:pPr>
            <a:r>
              <a:rPr lang="sk-SK" sz="1800" b="0" dirty="0">
                <a:solidFill>
                  <a:schemeClr val="tx1"/>
                </a:solidFill>
              </a:rPr>
              <a:t>Námrazové </a:t>
            </a:r>
            <a:r>
              <a:rPr lang="sk-SK" sz="1800" b="0" dirty="0" err="1">
                <a:solidFill>
                  <a:schemeClr val="tx1"/>
                </a:solidFill>
              </a:rPr>
              <a:t>jevy</a:t>
            </a:r>
            <a:endParaRPr lang="cs-CZ" sz="1800" b="0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1800" b="0" dirty="0" err="1">
                <a:solidFill>
                  <a:schemeClr val="tx1"/>
                </a:solidFill>
              </a:rPr>
              <a:t>Silné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dirty="0" err="1">
                <a:solidFill>
                  <a:schemeClr val="tx1"/>
                </a:solidFill>
              </a:rPr>
              <a:t>deště</a:t>
            </a:r>
            <a:endParaRPr lang="cs-CZ" sz="1800" b="0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1800" b="0" dirty="0" err="1">
                <a:solidFill>
                  <a:schemeClr val="tx1"/>
                </a:solidFill>
              </a:rPr>
              <a:t>Povodně</a:t>
            </a:r>
            <a:endParaRPr lang="cs-CZ" sz="1800" b="0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</a:pPr>
            <a:r>
              <a:rPr lang="sk-SK" sz="1800" b="0" dirty="0" err="1">
                <a:solidFill>
                  <a:schemeClr val="tx1"/>
                </a:solidFill>
              </a:rPr>
              <a:t>Bouřkové</a:t>
            </a:r>
            <a:r>
              <a:rPr lang="sk-SK" sz="1800" b="0" dirty="0">
                <a:solidFill>
                  <a:schemeClr val="tx1"/>
                </a:solidFill>
              </a:rPr>
              <a:t> </a:t>
            </a:r>
            <a:r>
              <a:rPr lang="sk-SK" sz="1800" b="0" dirty="0" err="1">
                <a:solidFill>
                  <a:schemeClr val="tx1"/>
                </a:solidFill>
              </a:rPr>
              <a:t>jevy</a:t>
            </a:r>
            <a:endParaRPr lang="sk-SK" sz="1800" b="0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1800" b="0" dirty="0" err="1">
                <a:solidFill>
                  <a:schemeClr val="tx1"/>
                </a:solidFill>
              </a:rPr>
              <a:t>Vysoké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dirty="0" err="1">
                <a:solidFill>
                  <a:schemeClr val="tx1"/>
                </a:solidFill>
              </a:rPr>
              <a:t>teploty</a:t>
            </a:r>
            <a:endParaRPr lang="cs-CZ" sz="1800" b="0" dirty="0">
              <a:solidFill>
                <a:schemeClr val="tx1"/>
              </a:solidFill>
            </a:endParaRPr>
          </a:p>
          <a:p>
            <a:pPr>
              <a:spcBef>
                <a:spcPts val="400"/>
              </a:spcBef>
            </a:pPr>
            <a:r>
              <a:rPr lang="en-US" sz="1800" b="0" dirty="0" err="1">
                <a:solidFill>
                  <a:schemeClr val="tx1"/>
                </a:solidFill>
              </a:rPr>
              <a:t>Sucho</a:t>
            </a:r>
            <a:r>
              <a:rPr lang="en-US" sz="1800" b="0" dirty="0">
                <a:solidFill>
                  <a:schemeClr val="tx1"/>
                </a:solidFill>
              </a:rPr>
              <a:t> a </a:t>
            </a:r>
            <a:r>
              <a:rPr lang="en-US" sz="1800" b="0" dirty="0" err="1">
                <a:solidFill>
                  <a:schemeClr val="tx1"/>
                </a:solidFill>
              </a:rPr>
              <a:t>požáry</a:t>
            </a:r>
            <a:r>
              <a:rPr lang="cs-CZ" sz="1800" b="0" dirty="0">
                <a:solidFill>
                  <a:schemeClr val="tx1"/>
                </a:solidFill>
              </a:rPr>
              <a:t> 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Climate changes seminar</a:t>
            </a:r>
          </a:p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800" b="1" dirty="0"/>
              <a:t>Modernization of the Rokycany – </a:t>
            </a:r>
            <a:r>
              <a:rPr lang="en-US" sz="1800" b="1" dirty="0" err="1"/>
              <a:t>Plzeň</a:t>
            </a:r>
            <a:r>
              <a:rPr lang="en-US" sz="1800" b="1" dirty="0"/>
              <a:t> </a:t>
            </a:r>
            <a:r>
              <a:rPr lang="cs-CZ" sz="1800" b="1" dirty="0"/>
              <a:t>l</a:t>
            </a:r>
            <a:r>
              <a:rPr lang="en-US" sz="1800" b="1" dirty="0" err="1"/>
              <a:t>ine</a:t>
            </a:r>
            <a:endParaRPr lang="en-US" sz="1800" b="1" dirty="0"/>
          </a:p>
          <a:p>
            <a:r>
              <a:rPr lang="cs-CZ" sz="1800" b="1" dirty="0">
                <a:ea typeface="+mj-ea"/>
              </a:rPr>
              <a:t/>
            </a:r>
            <a:br>
              <a:rPr lang="cs-CZ" sz="1800" b="1" dirty="0">
                <a:ea typeface="+mj-ea"/>
              </a:rPr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393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Climate changes seminar</a:t>
            </a:r>
          </a:p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cs-CZ" sz="1800" b="1" dirty="0" smtClean="0"/>
              <a:t>Stupnice pro stanovení rozsahu možného rizika</a:t>
            </a:r>
            <a:endParaRPr lang="cs-CZ" sz="1800" b="1" dirty="0"/>
          </a:p>
        </p:txBody>
      </p:sp>
      <p:graphicFrame>
        <p:nvGraphicFramePr>
          <p:cNvPr id="5" name="Zástupný symbol pro obsah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9717183"/>
              </p:ext>
            </p:extLst>
          </p:nvPr>
        </p:nvGraphicFramePr>
        <p:xfrm>
          <a:off x="1112838" y="1346200"/>
          <a:ext cx="7375525" cy="442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Dokument" r:id="rId3" imgW="6280873" imgH="3765115" progId="Word.Document.12">
                  <p:embed/>
                </p:oleObj>
              </mc:Choice>
              <mc:Fallback>
                <p:oleObj name="Dokument" r:id="rId3" imgW="6280873" imgH="3765115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2838" y="1346200"/>
                        <a:ext cx="7375525" cy="442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770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3337690"/>
              </p:ext>
            </p:extLst>
          </p:nvPr>
        </p:nvGraphicFramePr>
        <p:xfrm>
          <a:off x="539552" y="1412776"/>
          <a:ext cx="8229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skupiny rizikových jevů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vlastní záměr</a:t>
                      </a:r>
                    </a:p>
                    <a:p>
                      <a:endParaRPr lang="cs-CZ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související záměry a procesy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poznámky</a:t>
                      </a:r>
                    </a:p>
                    <a:p>
                      <a:endParaRPr lang="cs-CZ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silný vítr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poškození trakčního vedení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F32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přerušení dodávek</a:t>
                      </a:r>
                      <a:r>
                        <a:rPr lang="cs-CZ" sz="1700" baseline="0" dirty="0" smtClean="0"/>
                        <a:t> proudu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možné nasazení nezávislé</a:t>
                      </a:r>
                      <a:r>
                        <a:rPr lang="cs-CZ" sz="1700" baseline="0" dirty="0" smtClean="0"/>
                        <a:t> trakce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sněhové jevy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závěje na trati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nízká </a:t>
                      </a:r>
                      <a:r>
                        <a:rPr lang="cs-CZ" sz="1700" dirty="0" err="1" smtClean="0"/>
                        <a:t>nadm</a:t>
                      </a:r>
                      <a:r>
                        <a:rPr lang="cs-CZ" sz="1700" dirty="0" smtClean="0"/>
                        <a:t>. výška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námrazové jevy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námraza na trakčním vedení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přerušení dodávek</a:t>
                      </a:r>
                      <a:r>
                        <a:rPr lang="cs-CZ" sz="1700" baseline="0" dirty="0" smtClean="0"/>
                        <a:t> proudu</a:t>
                      </a:r>
                      <a:endParaRPr lang="cs-CZ" sz="17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po velice krátkou část roku</a:t>
                      </a:r>
                      <a:endParaRPr lang="cs-CZ" sz="17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silné deště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možné sesuvy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příznivá geologie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povodně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střety s</a:t>
                      </a:r>
                      <a:r>
                        <a:rPr lang="cs-CZ" sz="1700" baseline="0" dirty="0" smtClean="0"/>
                        <a:t> Q</a:t>
                      </a:r>
                      <a:r>
                        <a:rPr lang="cs-CZ" sz="1700" baseline="-25000" dirty="0" smtClean="0"/>
                        <a:t>1000</a:t>
                      </a:r>
                      <a:r>
                        <a:rPr lang="cs-CZ" sz="1700" baseline="0" dirty="0" smtClean="0"/>
                        <a:t>, narušení mostů, eroze svahů</a:t>
                      </a:r>
                      <a:endParaRPr lang="cs-CZ" sz="17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stavba situována v dostatečné výšce nad vodními toky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bouřkové jevy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poškození trakčního vedení,</a:t>
                      </a:r>
                      <a:r>
                        <a:rPr lang="cs-CZ" sz="1700" baseline="0" dirty="0" smtClean="0"/>
                        <a:t> přepětí</a:t>
                      </a:r>
                      <a:endParaRPr lang="cs-CZ" sz="17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F32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přerušení dodávek</a:t>
                      </a:r>
                      <a:r>
                        <a:rPr lang="cs-CZ" sz="1700" baseline="0" dirty="0" smtClean="0"/>
                        <a:t> proudu</a:t>
                      </a:r>
                      <a:endParaRPr lang="cs-CZ" sz="17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možné nasazení nezávislé</a:t>
                      </a:r>
                      <a:r>
                        <a:rPr lang="cs-CZ" sz="1700" baseline="0" dirty="0" smtClean="0"/>
                        <a:t> trakce</a:t>
                      </a:r>
                      <a:endParaRPr lang="cs-CZ" sz="17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vysoké teploty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700" dirty="0" smtClean="0"/>
                        <a:t>-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sucho a požáry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700" dirty="0" smtClean="0"/>
                        <a:t>-</a:t>
                      </a:r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Climate changes seminar</a:t>
            </a:r>
          </a:p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800" b="1" dirty="0"/>
              <a:t>Modernization of the Rokycany – </a:t>
            </a:r>
            <a:r>
              <a:rPr lang="en-US" sz="1800" b="1" dirty="0" err="1"/>
              <a:t>Plzeň</a:t>
            </a:r>
            <a:r>
              <a:rPr lang="en-US" sz="1800" b="1" dirty="0"/>
              <a:t> </a:t>
            </a:r>
            <a:r>
              <a:rPr lang="cs-CZ" sz="1800" b="1" dirty="0" smtClean="0"/>
              <a:t>l</a:t>
            </a:r>
            <a:r>
              <a:rPr lang="en-US" sz="1800" b="1" dirty="0" err="1" smtClean="0"/>
              <a:t>ine</a:t>
            </a:r>
            <a:endParaRPr lang="en-US" sz="1800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682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600" dirty="0" smtClean="0"/>
              <a:t>Silný vítr/ poškození trakčního vedení</a:t>
            </a:r>
            <a:r>
              <a:rPr lang="cs-CZ" sz="1600" b="0" dirty="0" smtClean="0"/>
              <a:t>:                                                                        </a:t>
            </a:r>
            <a:r>
              <a:rPr lang="cs-CZ" sz="1600" b="0" dirty="0" smtClean="0">
                <a:solidFill>
                  <a:schemeClr val="tx1"/>
                </a:solidFill>
              </a:rPr>
              <a:t>V </a:t>
            </a:r>
            <a:r>
              <a:rPr lang="cs-CZ" sz="1600" b="0" dirty="0" smtClean="0">
                <a:solidFill>
                  <a:schemeClr val="tx1"/>
                </a:solidFill>
              </a:rPr>
              <a:t>projektové dokumentaci </a:t>
            </a:r>
            <a:r>
              <a:rPr lang="cs-CZ" sz="1600" b="0" dirty="0" smtClean="0">
                <a:solidFill>
                  <a:schemeClr val="tx1"/>
                </a:solidFill>
              </a:rPr>
              <a:t>bylo </a:t>
            </a:r>
            <a:r>
              <a:rPr lang="cs-CZ" sz="1600" b="0" dirty="0" smtClean="0">
                <a:solidFill>
                  <a:schemeClr val="tx1"/>
                </a:solidFill>
              </a:rPr>
              <a:t>v rámci dendrologického průzkumu řešeno kácení dřevin. </a:t>
            </a:r>
            <a:r>
              <a:rPr lang="cs-CZ" sz="1600" b="0" dirty="0" smtClean="0">
                <a:solidFill>
                  <a:schemeClr val="tx1"/>
                </a:solidFill>
              </a:rPr>
              <a:t>Jejich odstranění bylo </a:t>
            </a:r>
            <a:r>
              <a:rPr lang="cs-CZ" sz="1600" b="0" dirty="0" smtClean="0">
                <a:solidFill>
                  <a:schemeClr val="tx1"/>
                </a:solidFill>
              </a:rPr>
              <a:t>navrženo v ochranném pásmu nadzemního </a:t>
            </a:r>
            <a:r>
              <a:rPr lang="cs-CZ" sz="1600" b="0" dirty="0">
                <a:solidFill>
                  <a:schemeClr val="tx1"/>
                </a:solidFill>
              </a:rPr>
              <a:t>vedení elektrizační </a:t>
            </a:r>
            <a:r>
              <a:rPr lang="cs-CZ" sz="1600" b="0" dirty="0" smtClean="0">
                <a:solidFill>
                  <a:schemeClr val="tx1"/>
                </a:solidFill>
              </a:rPr>
              <a:t>soustavy, které dle </a:t>
            </a:r>
            <a:r>
              <a:rPr lang="cs-CZ" sz="1600" b="0" dirty="0">
                <a:solidFill>
                  <a:schemeClr val="tx1"/>
                </a:solidFill>
              </a:rPr>
              <a:t>„energetického zákona“ </a:t>
            </a:r>
            <a:r>
              <a:rPr lang="cs-CZ" sz="1600" b="0" dirty="0" smtClean="0">
                <a:solidFill>
                  <a:schemeClr val="tx1"/>
                </a:solidFill>
              </a:rPr>
              <a:t>  č</a:t>
            </a:r>
            <a:r>
              <a:rPr lang="cs-CZ" sz="1600" b="0" dirty="0">
                <a:solidFill>
                  <a:schemeClr val="tx1"/>
                </a:solidFill>
              </a:rPr>
              <a:t>. 485/2000 Sb. </a:t>
            </a:r>
            <a:r>
              <a:rPr lang="cs-CZ" sz="1600" b="0" dirty="0" smtClean="0">
                <a:solidFill>
                  <a:schemeClr val="tx1"/>
                </a:solidFill>
              </a:rPr>
              <a:t>činí u vodičů s napětím 1 kV – 35 kV 7 metrů. Za účelem vytvoření rezervy projektant </a:t>
            </a:r>
            <a:r>
              <a:rPr lang="cs-CZ" sz="1600" b="0" dirty="0" smtClean="0">
                <a:solidFill>
                  <a:schemeClr val="tx1"/>
                </a:solidFill>
              </a:rPr>
              <a:t>navrhl </a:t>
            </a:r>
            <a:r>
              <a:rPr lang="cs-CZ" sz="1600" b="0" dirty="0" smtClean="0">
                <a:solidFill>
                  <a:schemeClr val="tx1"/>
                </a:solidFill>
              </a:rPr>
              <a:t>kácení do vzdálenosti 8 m. Kácení </a:t>
            </a:r>
            <a:r>
              <a:rPr lang="cs-CZ" sz="1600" b="0" dirty="0" smtClean="0">
                <a:solidFill>
                  <a:schemeClr val="tx1"/>
                </a:solidFill>
              </a:rPr>
              <a:t>proběhlo na začátku </a:t>
            </a:r>
            <a:r>
              <a:rPr lang="cs-CZ" sz="1600" b="0" dirty="0" smtClean="0">
                <a:solidFill>
                  <a:schemeClr val="tx1"/>
                </a:solidFill>
              </a:rPr>
              <a:t>realizace stavby. Uvedené ochranné pásmo </a:t>
            </a:r>
            <a:r>
              <a:rPr lang="cs-CZ" sz="1600" b="0" dirty="0" smtClean="0">
                <a:solidFill>
                  <a:schemeClr val="tx1"/>
                </a:solidFill>
              </a:rPr>
              <a:t>bude </a:t>
            </a:r>
            <a:r>
              <a:rPr lang="cs-CZ" sz="1600" b="0" dirty="0" smtClean="0">
                <a:solidFill>
                  <a:schemeClr val="tx1"/>
                </a:solidFill>
              </a:rPr>
              <a:t>po dokončení stavby v rámci pravidelné údržby udržováno bez vzrostlých dřevin.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600" b="0" dirty="0" smtClean="0">
                <a:solidFill>
                  <a:schemeClr val="tx1"/>
                </a:solidFill>
              </a:rPr>
              <a:t>      Hodnocení: </a:t>
            </a:r>
            <a:r>
              <a:rPr lang="cs-CZ" sz="1600" b="0" dirty="0" smtClean="0">
                <a:solidFill>
                  <a:schemeClr val="tx1"/>
                </a:solidFill>
              </a:rPr>
              <a:t>2 (malý)</a:t>
            </a:r>
            <a:endParaRPr lang="cs-CZ" sz="1600" b="0" dirty="0" smtClean="0">
              <a:solidFill>
                <a:schemeClr val="tx1"/>
              </a:solidFill>
            </a:endParaRPr>
          </a:p>
          <a:p>
            <a:r>
              <a:rPr lang="cs-CZ" sz="1600" dirty="0" smtClean="0"/>
              <a:t>Sněhové jevy/ možné riziko lavin a sesuvů sněhu/půdy</a:t>
            </a:r>
            <a:r>
              <a:rPr lang="cs-CZ" sz="1600" b="0" dirty="0" smtClean="0"/>
              <a:t>:                                        </a:t>
            </a:r>
            <a:r>
              <a:rPr lang="cs-CZ" sz="1600" b="0" dirty="0" smtClean="0">
                <a:solidFill>
                  <a:schemeClr val="tx1"/>
                </a:solidFill>
              </a:rPr>
              <a:t>Stavba je situována v území s </a:t>
            </a:r>
            <a:r>
              <a:rPr lang="cs-CZ" sz="1600" b="0" dirty="0" smtClean="0">
                <a:solidFill>
                  <a:schemeClr val="tx1"/>
                </a:solidFill>
              </a:rPr>
              <a:t>nadmořskou </a:t>
            </a:r>
            <a:r>
              <a:rPr lang="cs-CZ" sz="1600" b="0" dirty="0" smtClean="0">
                <a:solidFill>
                  <a:schemeClr val="tx1"/>
                </a:solidFill>
              </a:rPr>
              <a:t>výškou </a:t>
            </a:r>
            <a:r>
              <a:rPr lang="cs-CZ" sz="1600" b="0" dirty="0" smtClean="0">
                <a:solidFill>
                  <a:schemeClr val="tx1"/>
                </a:solidFill>
              </a:rPr>
              <a:t>cca </a:t>
            </a:r>
            <a:r>
              <a:rPr lang="cs-CZ" sz="1600" b="0" dirty="0" smtClean="0">
                <a:solidFill>
                  <a:schemeClr val="tx1"/>
                </a:solidFill>
              </a:rPr>
              <a:t>310 – 360 </a:t>
            </a:r>
            <a:r>
              <a:rPr lang="cs-CZ" sz="1600" b="0" dirty="0" err="1" smtClean="0">
                <a:solidFill>
                  <a:schemeClr val="tx1"/>
                </a:solidFill>
              </a:rPr>
              <a:t>m.n.m</a:t>
            </a:r>
            <a:r>
              <a:rPr lang="cs-CZ" sz="1600" b="0" dirty="0" smtClean="0">
                <a:solidFill>
                  <a:schemeClr val="tx1"/>
                </a:solidFill>
              </a:rPr>
              <a:t>., </a:t>
            </a:r>
            <a:r>
              <a:rPr lang="cs-CZ" sz="1600" b="0" dirty="0" smtClean="0">
                <a:solidFill>
                  <a:schemeClr val="tx1"/>
                </a:solidFill>
              </a:rPr>
              <a:t>kde je sněhová pokrývka každoročně nízká a současně po velice krátkou dobu. V případě rizika vzniku závějí má SŽDC k dispozici kolejové prostředky k jejich odstranění. V žst. Klatovy je </a:t>
            </a:r>
            <a:r>
              <a:rPr lang="cs-CZ" sz="1600" b="0" dirty="0" smtClean="0">
                <a:solidFill>
                  <a:schemeClr val="tx1"/>
                </a:solidFill>
              </a:rPr>
              <a:t>sněžný </a:t>
            </a:r>
            <a:r>
              <a:rPr lang="cs-CZ" sz="1600" b="0" dirty="0" smtClean="0">
                <a:solidFill>
                  <a:schemeClr val="tx1"/>
                </a:solidFill>
              </a:rPr>
              <a:t>pluh tažený lokomotivou, v žst. Stříbro a Klatovy jsou </a:t>
            </a:r>
            <a:r>
              <a:rPr lang="cs-CZ" sz="1600" b="0" dirty="0" smtClean="0">
                <a:solidFill>
                  <a:schemeClr val="tx1"/>
                </a:solidFill>
              </a:rPr>
              <a:t>pak sněžné </a:t>
            </a:r>
            <a:r>
              <a:rPr lang="cs-CZ" sz="1600" b="0" dirty="0" smtClean="0">
                <a:solidFill>
                  <a:schemeClr val="tx1"/>
                </a:solidFill>
              </a:rPr>
              <a:t>frézy připevňované na motorový univerzální vozík. </a:t>
            </a:r>
          </a:p>
          <a:p>
            <a:pPr marL="0" indent="0">
              <a:buNone/>
            </a:pPr>
            <a:r>
              <a:rPr lang="cs-CZ" sz="1600" b="0" dirty="0" smtClean="0">
                <a:solidFill>
                  <a:schemeClr val="tx1"/>
                </a:solidFill>
              </a:rPr>
              <a:t>      Hodnocení</a:t>
            </a:r>
            <a:r>
              <a:rPr lang="cs-CZ" sz="1600" b="0" dirty="0">
                <a:solidFill>
                  <a:schemeClr val="tx1"/>
                </a:solidFill>
              </a:rPr>
              <a:t>: </a:t>
            </a:r>
            <a:r>
              <a:rPr lang="cs-CZ" sz="1600" b="0" dirty="0" smtClean="0">
                <a:solidFill>
                  <a:schemeClr val="tx1"/>
                </a:solidFill>
              </a:rPr>
              <a:t>1 (nepodstatný </a:t>
            </a:r>
            <a:r>
              <a:rPr lang="cs-CZ" sz="1600" b="0" dirty="0">
                <a:solidFill>
                  <a:schemeClr val="tx1"/>
                </a:solidFill>
              </a:rPr>
              <a:t>dopad)</a:t>
            </a:r>
          </a:p>
          <a:p>
            <a:endParaRPr lang="cs-CZ" sz="1600" b="0" dirty="0" smtClean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/>
              <a:t>Climate changes seminar</a:t>
            </a:r>
          </a:p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800" b="1" dirty="0"/>
              <a:t>Modernization of the Rokycany – </a:t>
            </a:r>
            <a:r>
              <a:rPr lang="en-US" sz="1800" b="1" dirty="0" err="1"/>
              <a:t>Plzeň</a:t>
            </a:r>
            <a:r>
              <a:rPr lang="en-US" sz="1800" b="1" dirty="0"/>
              <a:t> </a:t>
            </a:r>
            <a:r>
              <a:rPr lang="cs-CZ" sz="1800" b="1" dirty="0"/>
              <a:t>l</a:t>
            </a:r>
            <a:r>
              <a:rPr lang="en-US" sz="1800" b="1" dirty="0" err="1"/>
              <a:t>ine</a:t>
            </a:r>
            <a:endParaRPr lang="en-US" sz="1800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902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cs-CZ" sz="1600" dirty="0" smtClean="0"/>
              <a:t>Námrazové jevy/ námraza na trakčním vedení</a:t>
            </a:r>
            <a:r>
              <a:rPr lang="cs-CZ" sz="1600" b="0" dirty="0" smtClean="0"/>
              <a:t>:                                                      </a:t>
            </a:r>
            <a:r>
              <a:rPr lang="cs-CZ" sz="1600" b="0" dirty="0" smtClean="0">
                <a:solidFill>
                  <a:schemeClr val="tx1"/>
                </a:solidFill>
              </a:rPr>
              <a:t>Jev může vzniknout v relativně krátkém časovém </a:t>
            </a:r>
            <a:r>
              <a:rPr lang="cs-CZ" sz="1600" b="0" dirty="0" smtClean="0">
                <a:solidFill>
                  <a:schemeClr val="tx1"/>
                </a:solidFill>
              </a:rPr>
              <a:t>období (listopad – březen). Námrazu na trakčním vedení je nutno oklepávat </a:t>
            </a:r>
            <a:r>
              <a:rPr lang="cs-CZ" sz="1600" b="0" dirty="0" smtClean="0">
                <a:solidFill>
                  <a:schemeClr val="tx1"/>
                </a:solidFill>
              </a:rPr>
              <a:t>mechanicky za </a:t>
            </a:r>
            <a:r>
              <a:rPr lang="cs-CZ" sz="1600" b="0" dirty="0" smtClean="0">
                <a:solidFill>
                  <a:schemeClr val="tx1"/>
                </a:solidFill>
              </a:rPr>
              <a:t>pomoci montážních vozidel </a:t>
            </a:r>
            <a:r>
              <a:rPr lang="cs-CZ" sz="1600" b="0" dirty="0" err="1" smtClean="0">
                <a:solidFill>
                  <a:schemeClr val="tx1"/>
                </a:solidFill>
              </a:rPr>
              <a:t>elektroúseku</a:t>
            </a:r>
            <a:r>
              <a:rPr lang="cs-CZ" sz="1600" b="0" dirty="0" smtClean="0">
                <a:solidFill>
                  <a:schemeClr val="tx1"/>
                </a:solidFill>
              </a:rPr>
              <a:t>, které má SŽDC k dispozici v prostorách Opraven trakčního vedení (OTV). Nejbližší je v Plzni - </a:t>
            </a:r>
            <a:r>
              <a:rPr lang="cs-CZ" sz="1600" b="0" dirty="0" err="1" smtClean="0">
                <a:solidFill>
                  <a:schemeClr val="tx1"/>
                </a:solidFill>
              </a:rPr>
              <a:t>Koterově</a:t>
            </a:r>
            <a:r>
              <a:rPr lang="cs-CZ" sz="1600" b="0" dirty="0" smtClean="0">
                <a:solidFill>
                  <a:schemeClr val="tx1"/>
                </a:solidFill>
              </a:rPr>
              <a:t>, v případě jeho nasazení na jiném místě </a:t>
            </a:r>
            <a:r>
              <a:rPr lang="cs-CZ" sz="1600" b="0" dirty="0" smtClean="0">
                <a:solidFill>
                  <a:schemeClr val="tx1"/>
                </a:solidFill>
              </a:rPr>
              <a:t>ho zastoupí  </a:t>
            </a:r>
            <a:r>
              <a:rPr lang="cs-CZ" sz="1600" b="0" dirty="0" smtClean="0">
                <a:solidFill>
                  <a:schemeClr val="tx1"/>
                </a:solidFill>
              </a:rPr>
              <a:t>vozidla z OTV </a:t>
            </a:r>
            <a:r>
              <a:rPr lang="cs-CZ" sz="1600" b="0" dirty="0" smtClean="0">
                <a:solidFill>
                  <a:schemeClr val="tx1"/>
                </a:solidFill>
              </a:rPr>
              <a:t>Nepomuk, Planá </a:t>
            </a:r>
            <a:r>
              <a:rPr lang="cs-CZ" sz="1600" b="0" dirty="0" smtClean="0">
                <a:solidFill>
                  <a:schemeClr val="tx1"/>
                </a:solidFill>
              </a:rPr>
              <a:t>u Mariánských Lázní a </a:t>
            </a:r>
            <a:r>
              <a:rPr lang="cs-CZ" sz="1600" b="0" dirty="0" smtClean="0">
                <a:solidFill>
                  <a:schemeClr val="tx1"/>
                </a:solidFill>
              </a:rPr>
              <a:t>Karlštejn.                                                                                                      </a:t>
            </a:r>
            <a:r>
              <a:rPr lang="cs-CZ" sz="1600" b="0" dirty="0" smtClean="0">
                <a:solidFill>
                  <a:schemeClr val="tx1"/>
                </a:solidFill>
              </a:rPr>
              <a:t>Dominantní dopravce České dráhy a.s. má v lokomotivním depu Plzeň záložní motorové lokomotivy, které je připraven nasadit v případě dlouhodobějších výpadků elektrického proudu.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600" b="0" dirty="0" smtClean="0">
                <a:solidFill>
                  <a:schemeClr val="tx1"/>
                </a:solidFill>
              </a:rPr>
              <a:t>      </a:t>
            </a:r>
            <a:r>
              <a:rPr lang="cs-CZ" sz="1600" b="0" dirty="0">
                <a:solidFill>
                  <a:schemeClr val="tx1"/>
                </a:solidFill>
              </a:rPr>
              <a:t>Hodnocení: 1 (nepodstatný dopad)</a:t>
            </a:r>
          </a:p>
          <a:p>
            <a:r>
              <a:rPr lang="cs-CZ" sz="1600" dirty="0" smtClean="0"/>
              <a:t>Silné deště/ Možné </a:t>
            </a:r>
            <a:r>
              <a:rPr lang="cs-CZ" sz="1600" dirty="0"/>
              <a:t>sesuvy</a:t>
            </a:r>
            <a:r>
              <a:rPr lang="cs-CZ" sz="1600" b="0" dirty="0"/>
              <a:t>: </a:t>
            </a:r>
            <a:r>
              <a:rPr lang="cs-CZ" sz="1600" b="0" dirty="0" smtClean="0"/>
              <a:t>                                                                          </a:t>
            </a:r>
            <a:r>
              <a:rPr lang="cs-CZ" sz="1600" b="0" dirty="0" smtClean="0">
                <a:solidFill>
                  <a:schemeClr val="tx1"/>
                </a:solidFill>
              </a:rPr>
              <a:t>Geologická </a:t>
            </a:r>
            <a:r>
              <a:rPr lang="cs-CZ" sz="1600" b="0" dirty="0">
                <a:solidFill>
                  <a:schemeClr val="tx1"/>
                </a:solidFill>
              </a:rPr>
              <a:t>skladba podloží trati a konfigurace terénu v okolí stavby prakticky vylučuje vznik rozsáhlejších sesuvů. Možný je </a:t>
            </a:r>
            <a:r>
              <a:rPr lang="cs-CZ" sz="1600" b="0" dirty="0" smtClean="0">
                <a:solidFill>
                  <a:schemeClr val="tx1"/>
                </a:solidFill>
              </a:rPr>
              <a:t>pouze </a:t>
            </a:r>
            <a:r>
              <a:rPr lang="cs-CZ" sz="1600" b="0" dirty="0">
                <a:solidFill>
                  <a:schemeClr val="tx1"/>
                </a:solidFill>
              </a:rPr>
              <a:t>vznik sesuvů </a:t>
            </a:r>
            <a:r>
              <a:rPr lang="cs-CZ" sz="1600" b="0" dirty="0" smtClean="0">
                <a:solidFill>
                  <a:schemeClr val="tx1"/>
                </a:solidFill>
              </a:rPr>
              <a:t>lokálních, jejichž místa lze </a:t>
            </a:r>
            <a:r>
              <a:rPr lang="cs-CZ" sz="1600" b="0" dirty="0" smtClean="0">
                <a:solidFill>
                  <a:schemeClr val="tx1"/>
                </a:solidFill>
              </a:rPr>
              <a:t>obtížně </a:t>
            </a:r>
            <a:r>
              <a:rPr lang="cs-CZ" sz="1600" b="0" dirty="0" smtClean="0">
                <a:solidFill>
                  <a:schemeClr val="tx1"/>
                </a:solidFill>
              </a:rPr>
              <a:t>předvídat. Ochrana svahů </a:t>
            </a:r>
            <a:r>
              <a:rPr lang="cs-CZ" sz="1600" b="0" dirty="0" smtClean="0">
                <a:solidFill>
                  <a:schemeClr val="tx1"/>
                </a:solidFill>
              </a:rPr>
              <a:t>byla z </a:t>
            </a:r>
            <a:r>
              <a:rPr lang="cs-CZ" sz="1600" b="0" dirty="0" smtClean="0">
                <a:solidFill>
                  <a:schemeClr val="tx1"/>
                </a:solidFill>
              </a:rPr>
              <a:t>dlouhodobého hlediska </a:t>
            </a:r>
            <a:r>
              <a:rPr lang="cs-CZ" sz="1600" b="0" dirty="0" smtClean="0">
                <a:solidFill>
                  <a:schemeClr val="tx1"/>
                </a:solidFill>
              </a:rPr>
              <a:t>řešena </a:t>
            </a:r>
            <a:r>
              <a:rPr lang="cs-CZ" sz="1600" b="0" dirty="0" smtClean="0">
                <a:solidFill>
                  <a:schemeClr val="tx1"/>
                </a:solidFill>
              </a:rPr>
              <a:t>již v projektové fázi navrhováním odvodňovacích žeber a žlabů a současně osetím, příp. osázením svahů vhodnými dřevinami.</a:t>
            </a:r>
            <a:endParaRPr lang="cs-CZ" sz="16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cs-CZ" sz="1600" b="0" dirty="0">
                <a:solidFill>
                  <a:schemeClr val="tx1"/>
                </a:solidFill>
              </a:rPr>
              <a:t> </a:t>
            </a:r>
            <a:r>
              <a:rPr lang="cs-CZ" sz="1600" b="0" dirty="0" smtClean="0">
                <a:solidFill>
                  <a:schemeClr val="tx1"/>
                </a:solidFill>
              </a:rPr>
              <a:t>     Hodnocení</a:t>
            </a:r>
            <a:r>
              <a:rPr lang="cs-CZ" sz="1600" b="0" dirty="0">
                <a:solidFill>
                  <a:schemeClr val="tx1"/>
                </a:solidFill>
              </a:rPr>
              <a:t>: 1 (nepodstatný dopad)</a:t>
            </a:r>
          </a:p>
          <a:p>
            <a:pPr marL="0" indent="0">
              <a:buNone/>
            </a:pPr>
            <a:endParaRPr lang="cs-CZ" sz="1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/>
              <a:t>Climate changes seminar</a:t>
            </a:r>
          </a:p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800" b="1" dirty="0"/>
              <a:t>Modernization of the Rokycany – </a:t>
            </a:r>
            <a:r>
              <a:rPr lang="en-US" sz="1800" b="1" dirty="0" err="1"/>
              <a:t>Plzeň</a:t>
            </a:r>
            <a:r>
              <a:rPr lang="en-US" sz="1800" b="1" dirty="0"/>
              <a:t> </a:t>
            </a:r>
            <a:r>
              <a:rPr lang="cs-CZ" sz="1800" b="1" dirty="0"/>
              <a:t>l</a:t>
            </a:r>
            <a:r>
              <a:rPr lang="en-US" sz="1800" b="1" dirty="0" err="1"/>
              <a:t>ine</a:t>
            </a:r>
            <a:endParaRPr lang="en-US" sz="1800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6075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600" dirty="0" smtClean="0"/>
              <a:t>Povodně/ Střety </a:t>
            </a:r>
            <a:r>
              <a:rPr lang="cs-CZ" sz="1600" dirty="0"/>
              <a:t>trati s Q</a:t>
            </a:r>
            <a:r>
              <a:rPr lang="cs-CZ" sz="1600" baseline="-25000" dirty="0"/>
              <a:t>1000</a:t>
            </a:r>
            <a:r>
              <a:rPr lang="cs-CZ" sz="1600" dirty="0"/>
              <a:t>, narušení </a:t>
            </a:r>
            <a:r>
              <a:rPr lang="cs-CZ" sz="1600" dirty="0" smtClean="0"/>
              <a:t>mostů a stability svahů</a:t>
            </a:r>
            <a:r>
              <a:rPr lang="cs-CZ" sz="1600" b="0" dirty="0" smtClean="0"/>
              <a:t>:                                               </a:t>
            </a:r>
            <a:r>
              <a:rPr lang="cs-CZ" sz="1600" b="0" dirty="0" smtClean="0">
                <a:solidFill>
                  <a:schemeClr val="tx1"/>
                </a:solidFill>
              </a:rPr>
              <a:t>- Předmětný </a:t>
            </a:r>
            <a:r>
              <a:rPr lang="cs-CZ" sz="1600" b="0" dirty="0">
                <a:solidFill>
                  <a:schemeClr val="tx1"/>
                </a:solidFill>
              </a:rPr>
              <a:t>úsek trati je situován vysoko nad záplavovými územími okolních vodních toků. Tomu odpovídají i všechny mosty – mají dostatečnou volnou výšku nad hladinami. </a:t>
            </a:r>
            <a:r>
              <a:rPr lang="cs-CZ" sz="1600" b="0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- </a:t>
            </a:r>
            <a:r>
              <a:rPr lang="cs-CZ" sz="1600" b="0" dirty="0" smtClean="0">
                <a:solidFill>
                  <a:schemeClr val="tx1"/>
                </a:solidFill>
              </a:rPr>
              <a:t>V projektové dokumentaci byla při </a:t>
            </a:r>
            <a:r>
              <a:rPr lang="cs-CZ" sz="1600" b="0" dirty="0">
                <a:solidFill>
                  <a:schemeClr val="tx1"/>
                </a:solidFill>
              </a:rPr>
              <a:t>návrhu mostů a propustků respektována norma ČSN 736201 Navrhování mostních objektů, resp. kapitola „Uspořádání otvorů mostních objektů přes vodní překážky“. Tato norma uvažuje s Q</a:t>
            </a:r>
            <a:r>
              <a:rPr lang="cs-CZ" sz="1600" b="0" baseline="-25000" dirty="0">
                <a:solidFill>
                  <a:schemeClr val="tx1"/>
                </a:solidFill>
              </a:rPr>
              <a:t>100</a:t>
            </a:r>
            <a:r>
              <a:rPr lang="cs-CZ" sz="1600" b="0" dirty="0">
                <a:solidFill>
                  <a:schemeClr val="tx1"/>
                </a:solidFill>
              </a:rPr>
              <a:t>, </a:t>
            </a:r>
            <a:r>
              <a:rPr lang="cs-CZ" sz="1600" b="0" dirty="0" smtClean="0">
                <a:solidFill>
                  <a:schemeClr val="tx1"/>
                </a:solidFill>
              </a:rPr>
              <a:t>k níž je u všech mostů přičítána rezerva </a:t>
            </a:r>
            <a:r>
              <a:rPr lang="cs-CZ" sz="1600" b="0" dirty="0">
                <a:solidFill>
                  <a:schemeClr val="tx1"/>
                </a:solidFill>
              </a:rPr>
              <a:t>0,5 – 1,0 m. </a:t>
            </a:r>
            <a:r>
              <a:rPr lang="cs-CZ" sz="1600" b="0" dirty="0" smtClean="0">
                <a:solidFill>
                  <a:schemeClr val="tx1"/>
                </a:solidFill>
              </a:rPr>
              <a:t>Hodnoceno bylo i </a:t>
            </a:r>
            <a:r>
              <a:rPr lang="cs-CZ" sz="1600" b="0" dirty="0">
                <a:solidFill>
                  <a:schemeClr val="tx1"/>
                </a:solidFill>
              </a:rPr>
              <a:t>ucpání </a:t>
            </a:r>
            <a:r>
              <a:rPr lang="cs-CZ" sz="1600" b="0" dirty="0" smtClean="0">
                <a:solidFill>
                  <a:schemeClr val="tx1"/>
                </a:solidFill>
              </a:rPr>
              <a:t>mostních otvorů </a:t>
            </a:r>
            <a:r>
              <a:rPr lang="cs-CZ" sz="1600" b="0" dirty="0">
                <a:solidFill>
                  <a:schemeClr val="tx1"/>
                </a:solidFill>
              </a:rPr>
              <a:t>nánosy nebo </a:t>
            </a:r>
            <a:r>
              <a:rPr lang="cs-CZ" sz="1600" b="0" dirty="0" err="1">
                <a:solidFill>
                  <a:schemeClr val="tx1"/>
                </a:solidFill>
              </a:rPr>
              <a:t>splávím</a:t>
            </a:r>
            <a:r>
              <a:rPr lang="cs-CZ" sz="1600" b="0" dirty="0">
                <a:solidFill>
                  <a:schemeClr val="tx1"/>
                </a:solidFill>
              </a:rPr>
              <a:t> – posuzuje se na 1,5 násobek Q</a:t>
            </a:r>
            <a:r>
              <a:rPr lang="cs-CZ" sz="1600" b="0" baseline="-25000" dirty="0">
                <a:solidFill>
                  <a:schemeClr val="tx1"/>
                </a:solidFill>
              </a:rPr>
              <a:t>100</a:t>
            </a:r>
            <a:r>
              <a:rPr lang="cs-CZ" sz="1600" b="0" dirty="0">
                <a:solidFill>
                  <a:schemeClr val="tx1"/>
                </a:solidFill>
              </a:rPr>
              <a:t> nebo Q</a:t>
            </a:r>
            <a:r>
              <a:rPr lang="cs-CZ" sz="1600" b="0" baseline="-25000" dirty="0">
                <a:solidFill>
                  <a:schemeClr val="tx1"/>
                </a:solidFill>
              </a:rPr>
              <a:t>200</a:t>
            </a:r>
            <a:r>
              <a:rPr lang="cs-CZ" sz="1600" b="0" dirty="0" smtClean="0">
                <a:solidFill>
                  <a:schemeClr val="tx1"/>
                </a:solidFill>
              </a:rPr>
              <a:t>.                                                                                     - Mosty </a:t>
            </a:r>
            <a:r>
              <a:rPr lang="cs-CZ" sz="1600" b="0" dirty="0">
                <a:solidFill>
                  <a:schemeClr val="tx1"/>
                </a:solidFill>
              </a:rPr>
              <a:t>rovněž zohledňují maximální </a:t>
            </a:r>
            <a:r>
              <a:rPr lang="cs-CZ" sz="1600" b="0" dirty="0" smtClean="0">
                <a:solidFill>
                  <a:schemeClr val="tx1"/>
                </a:solidFill>
              </a:rPr>
              <a:t>v </a:t>
            </a:r>
            <a:r>
              <a:rPr lang="cs-CZ" sz="1600" b="0" dirty="0">
                <a:solidFill>
                  <a:schemeClr val="tx1"/>
                </a:solidFill>
              </a:rPr>
              <a:t>minulosti zaznamenanou povodeň (např. most přes Úslavu v Plzni </a:t>
            </a:r>
            <a:r>
              <a:rPr lang="cs-CZ" sz="1600" b="0" dirty="0" smtClean="0">
                <a:solidFill>
                  <a:schemeClr val="tx1"/>
                </a:solidFill>
              </a:rPr>
              <a:t>katastrofální </a:t>
            </a:r>
            <a:r>
              <a:rPr lang="cs-CZ" sz="1600" b="0" dirty="0">
                <a:solidFill>
                  <a:schemeClr val="tx1"/>
                </a:solidFill>
              </a:rPr>
              <a:t>povodeň z r. 1890</a:t>
            </a:r>
            <a:r>
              <a:rPr lang="cs-CZ" sz="1600" b="0" dirty="0" smtClean="0">
                <a:solidFill>
                  <a:schemeClr val="tx1"/>
                </a:solidFill>
              </a:rPr>
              <a:t>).                                    </a:t>
            </a:r>
            <a:r>
              <a:rPr lang="cs-CZ" sz="1600" b="0" dirty="0" smtClean="0">
                <a:solidFill>
                  <a:schemeClr val="tx1"/>
                </a:solidFill>
              </a:rPr>
              <a:t>                - </a:t>
            </a:r>
            <a:r>
              <a:rPr lang="cs-CZ" sz="1600" b="0" dirty="0" smtClean="0">
                <a:solidFill>
                  <a:schemeClr val="tx1"/>
                </a:solidFill>
              </a:rPr>
              <a:t>V místech hrozícího vymletí v blízkosti vodních toků jsou na základě projektové dokumentace svahové kužely náspů opevněny nad úroveň okolního terénu podle předpokládaného vzdutí hladin  (v případě mostu přes Úslavu do výšky 2 metry</a:t>
            </a:r>
            <a:r>
              <a:rPr lang="cs-CZ" sz="1600" b="0" dirty="0" smtClean="0">
                <a:solidFill>
                  <a:schemeClr val="tx1"/>
                </a:solidFill>
              </a:rPr>
              <a:t>). Nehrozí tak eroze svahů.</a:t>
            </a:r>
            <a:endParaRPr lang="cs-CZ" sz="1600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cs-CZ" sz="1600" b="0" dirty="0" smtClean="0">
                <a:solidFill>
                  <a:schemeClr val="tx1"/>
                </a:solidFill>
              </a:rPr>
              <a:t>      Hodnocení</a:t>
            </a:r>
            <a:r>
              <a:rPr lang="cs-CZ" sz="1600" b="0" dirty="0">
                <a:solidFill>
                  <a:schemeClr val="tx1"/>
                </a:solidFill>
              </a:rPr>
              <a:t>: </a:t>
            </a:r>
            <a:r>
              <a:rPr lang="cs-CZ" sz="1600" b="0" dirty="0" smtClean="0">
                <a:solidFill>
                  <a:schemeClr val="tx1"/>
                </a:solidFill>
              </a:rPr>
              <a:t>1 (nepodstatný)</a:t>
            </a:r>
            <a:endParaRPr lang="cs-CZ" sz="1600" b="0" dirty="0">
              <a:solidFill>
                <a:schemeClr val="tx1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/>
              <a:t>Climate changes seminar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800" b="1" dirty="0"/>
              <a:t>Modernization of the Rokycany – </a:t>
            </a:r>
            <a:r>
              <a:rPr lang="en-US" sz="1800" b="1" dirty="0" err="1"/>
              <a:t>Plzeň</a:t>
            </a:r>
            <a:r>
              <a:rPr lang="en-US" sz="1800" b="1" dirty="0"/>
              <a:t> </a:t>
            </a:r>
            <a:r>
              <a:rPr lang="cs-CZ" sz="1800" b="1" dirty="0"/>
              <a:t>l</a:t>
            </a:r>
            <a:r>
              <a:rPr lang="en-US" sz="1800" b="1" dirty="0" err="1"/>
              <a:t>ine</a:t>
            </a:r>
            <a:endParaRPr lang="en-US" sz="1800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6542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600" dirty="0"/>
              <a:t>Bouřkové </a:t>
            </a:r>
            <a:r>
              <a:rPr lang="cs-CZ" sz="1600" dirty="0" smtClean="0"/>
              <a:t>jevy/ Přívalové </a:t>
            </a:r>
            <a:r>
              <a:rPr lang="cs-CZ" sz="1600" dirty="0"/>
              <a:t>deště </a:t>
            </a:r>
            <a:r>
              <a:rPr lang="cs-CZ" sz="1600" dirty="0" smtClean="0"/>
              <a:t>– přerušení </a:t>
            </a:r>
            <a:r>
              <a:rPr lang="cs-CZ" sz="1600" dirty="0"/>
              <a:t>dodávek proudu</a:t>
            </a:r>
            <a:r>
              <a:rPr lang="cs-CZ" sz="1600" b="0" dirty="0"/>
              <a:t>: </a:t>
            </a:r>
            <a:r>
              <a:rPr lang="cs-CZ" sz="1600" b="0" dirty="0" smtClean="0"/>
              <a:t>                                        </a:t>
            </a:r>
            <a:r>
              <a:rPr lang="cs-CZ" sz="1600" b="0" dirty="0" smtClean="0">
                <a:solidFill>
                  <a:schemeClr val="tx1"/>
                </a:solidFill>
              </a:rPr>
              <a:t>-  Trolejové vedení je opatřeno bleskojistkami a </a:t>
            </a:r>
            <a:r>
              <a:rPr lang="cs-CZ" sz="1600" b="0" dirty="0" err="1" smtClean="0">
                <a:solidFill>
                  <a:schemeClr val="tx1"/>
                </a:solidFill>
              </a:rPr>
              <a:t>jiskřiči</a:t>
            </a:r>
            <a:r>
              <a:rPr lang="cs-CZ" sz="1600" b="0" dirty="0" smtClean="0">
                <a:solidFill>
                  <a:schemeClr val="tx1"/>
                </a:solidFill>
              </a:rPr>
              <a:t> na ochranu proti přepětí, </a:t>
            </a:r>
            <a:r>
              <a:rPr lang="cs-CZ" sz="1600" b="0" dirty="0" smtClean="0">
                <a:solidFill>
                  <a:schemeClr val="tx1"/>
                </a:solidFill>
              </a:rPr>
              <a:t>které </a:t>
            </a:r>
            <a:r>
              <a:rPr lang="cs-CZ" sz="1600" b="0" dirty="0" smtClean="0">
                <a:solidFill>
                  <a:schemeClr val="tx1"/>
                </a:solidFill>
              </a:rPr>
              <a:t>svedou napětí do země. </a:t>
            </a:r>
            <a:r>
              <a:rPr lang="cs-CZ" sz="1600" b="0" dirty="0" smtClean="0">
                <a:solidFill>
                  <a:schemeClr val="tx1"/>
                </a:solidFill>
              </a:rPr>
              <a:t>Tato zařízení jsou umísťována </a:t>
            </a:r>
            <a:r>
              <a:rPr lang="cs-CZ" sz="1600" b="0" dirty="0" smtClean="0">
                <a:solidFill>
                  <a:schemeClr val="tx1"/>
                </a:solidFill>
              </a:rPr>
              <a:t>v železničních stanicích, napájecích stanicích a u spínacích stanic.                                                                                       - Předmětný </a:t>
            </a:r>
            <a:r>
              <a:rPr lang="cs-CZ" sz="1600" b="0" dirty="0">
                <a:solidFill>
                  <a:schemeClr val="tx1"/>
                </a:solidFill>
              </a:rPr>
              <a:t>úsek je možno napájet z obou stran. Napájecí stanice se nachází v Mýtě a </a:t>
            </a:r>
            <a:r>
              <a:rPr lang="cs-CZ" sz="1600" b="0" dirty="0" smtClean="0">
                <a:solidFill>
                  <a:schemeClr val="tx1"/>
                </a:solidFill>
              </a:rPr>
              <a:t>Plzni - </a:t>
            </a:r>
            <a:r>
              <a:rPr lang="cs-CZ" sz="1600" b="0" dirty="0" err="1" smtClean="0">
                <a:solidFill>
                  <a:schemeClr val="tx1"/>
                </a:solidFill>
              </a:rPr>
              <a:t>Doudlevcích</a:t>
            </a:r>
            <a:r>
              <a:rPr lang="cs-CZ" sz="1600" b="0" dirty="0">
                <a:solidFill>
                  <a:schemeClr val="tx1"/>
                </a:solidFill>
              </a:rPr>
              <a:t>. V případě poruchy řídí opravné práce </a:t>
            </a:r>
            <a:r>
              <a:rPr lang="cs-CZ" sz="1600" b="0" dirty="0" err="1">
                <a:solidFill>
                  <a:schemeClr val="tx1"/>
                </a:solidFill>
              </a:rPr>
              <a:t>elektrodispečer</a:t>
            </a:r>
            <a:r>
              <a:rPr lang="cs-CZ" sz="1600" b="0" dirty="0">
                <a:solidFill>
                  <a:schemeClr val="tx1"/>
                </a:solidFill>
              </a:rPr>
              <a:t> SŽDC. Montážní vozidlo </a:t>
            </a:r>
            <a:r>
              <a:rPr lang="cs-CZ" sz="1600" b="0" dirty="0" err="1">
                <a:solidFill>
                  <a:schemeClr val="tx1"/>
                </a:solidFill>
              </a:rPr>
              <a:t>elektroúseku</a:t>
            </a:r>
            <a:r>
              <a:rPr lang="cs-CZ" sz="1600" b="0" dirty="0">
                <a:solidFill>
                  <a:schemeClr val="tx1"/>
                </a:solidFill>
              </a:rPr>
              <a:t> vyjíždí z žst. </a:t>
            </a:r>
            <a:r>
              <a:rPr lang="cs-CZ" sz="1600" b="0" dirty="0" smtClean="0">
                <a:solidFill>
                  <a:schemeClr val="tx1"/>
                </a:solidFill>
              </a:rPr>
              <a:t>Plzeň - </a:t>
            </a:r>
            <a:r>
              <a:rPr lang="cs-CZ" sz="1600" b="0" dirty="0" err="1" smtClean="0">
                <a:solidFill>
                  <a:schemeClr val="tx1"/>
                </a:solidFill>
              </a:rPr>
              <a:t>Koterov</a:t>
            </a:r>
            <a:r>
              <a:rPr lang="cs-CZ" sz="1600" b="0" dirty="0">
                <a:solidFill>
                  <a:schemeClr val="tx1"/>
                </a:solidFill>
              </a:rPr>
              <a:t>, můžou ho však zastoupit i vozidla z Plané u </a:t>
            </a:r>
            <a:r>
              <a:rPr lang="cs-CZ" sz="1600" b="0" dirty="0" smtClean="0">
                <a:solidFill>
                  <a:schemeClr val="tx1"/>
                </a:solidFill>
              </a:rPr>
              <a:t>Mariánských </a:t>
            </a:r>
            <a:r>
              <a:rPr lang="cs-CZ" sz="1600" b="0" dirty="0">
                <a:solidFill>
                  <a:schemeClr val="tx1"/>
                </a:solidFill>
              </a:rPr>
              <a:t>Lázní, Nepomuku a Karlštejna</a:t>
            </a:r>
            <a:r>
              <a:rPr lang="cs-CZ" sz="1600" b="0" dirty="0" smtClean="0">
                <a:solidFill>
                  <a:schemeClr val="tx1"/>
                </a:solidFill>
              </a:rPr>
              <a:t>.                                     - Uvnitř budovaného tunelu je situováno </a:t>
            </a:r>
            <a:r>
              <a:rPr lang="cs-CZ" sz="1600" b="0" dirty="0" err="1" smtClean="0">
                <a:solidFill>
                  <a:schemeClr val="tx1"/>
                </a:solidFill>
              </a:rPr>
              <a:t>energocentrum</a:t>
            </a:r>
            <a:r>
              <a:rPr lang="cs-CZ" sz="1600" b="0" dirty="0" smtClean="0">
                <a:solidFill>
                  <a:schemeClr val="tx1"/>
                </a:solidFill>
              </a:rPr>
              <a:t>, které může v případě havárie napájet nouzové osvětlení, rozhlasové zařízení, elektronické zabezpečovací zařízení a rádiovou síť záchranného systému.                                                                             - Dominantní </a:t>
            </a:r>
            <a:r>
              <a:rPr lang="cs-CZ" sz="1600" b="0" dirty="0">
                <a:solidFill>
                  <a:schemeClr val="tx1"/>
                </a:solidFill>
              </a:rPr>
              <a:t>dopravce České dráhy a.s. má </a:t>
            </a:r>
            <a:r>
              <a:rPr lang="cs-CZ" sz="1600" b="0" dirty="0" smtClean="0">
                <a:solidFill>
                  <a:schemeClr val="tx1"/>
                </a:solidFill>
              </a:rPr>
              <a:t>v </a:t>
            </a:r>
            <a:r>
              <a:rPr lang="cs-CZ" sz="1600" b="0" dirty="0">
                <a:solidFill>
                  <a:schemeClr val="tx1"/>
                </a:solidFill>
              </a:rPr>
              <a:t>lokomotivním depu Plzeň záložní </a:t>
            </a:r>
            <a:r>
              <a:rPr lang="cs-CZ" sz="1600" b="0" dirty="0" smtClean="0">
                <a:solidFill>
                  <a:schemeClr val="tx1"/>
                </a:solidFill>
              </a:rPr>
              <a:t>motorové </a:t>
            </a:r>
            <a:r>
              <a:rPr lang="cs-CZ" sz="1600" b="0" dirty="0">
                <a:solidFill>
                  <a:schemeClr val="tx1"/>
                </a:solidFill>
              </a:rPr>
              <a:t>lokomotivy, </a:t>
            </a:r>
            <a:r>
              <a:rPr lang="cs-CZ" sz="1600" b="0" dirty="0" smtClean="0">
                <a:solidFill>
                  <a:schemeClr val="tx1"/>
                </a:solidFill>
              </a:rPr>
              <a:t>připravené k nasazení v </a:t>
            </a:r>
            <a:r>
              <a:rPr lang="cs-CZ" sz="1600" b="0" dirty="0">
                <a:solidFill>
                  <a:schemeClr val="tx1"/>
                </a:solidFill>
              </a:rPr>
              <a:t>případě dlouhodobějších výpadků </a:t>
            </a:r>
            <a:r>
              <a:rPr lang="cs-CZ" sz="1600" b="0" dirty="0" smtClean="0">
                <a:solidFill>
                  <a:schemeClr val="tx1"/>
                </a:solidFill>
              </a:rPr>
              <a:t>proudu</a:t>
            </a:r>
            <a:r>
              <a:rPr lang="cs-CZ" sz="1600" b="0" dirty="0">
                <a:solidFill>
                  <a:schemeClr val="tx1"/>
                </a:solidFill>
              </a:rPr>
              <a:t>. </a:t>
            </a:r>
          </a:p>
          <a:p>
            <a:pPr marL="0" indent="0">
              <a:buNone/>
            </a:pPr>
            <a:r>
              <a:rPr lang="cs-CZ" sz="1600" b="0" dirty="0" smtClean="0">
                <a:solidFill>
                  <a:schemeClr val="tx1"/>
                </a:solidFill>
              </a:rPr>
              <a:t>      Hodnocení</a:t>
            </a:r>
            <a:r>
              <a:rPr lang="cs-CZ" sz="1600" b="0" dirty="0">
                <a:solidFill>
                  <a:schemeClr val="tx1"/>
                </a:solidFill>
              </a:rPr>
              <a:t>: </a:t>
            </a:r>
            <a:r>
              <a:rPr lang="cs-CZ" sz="1600" b="0" dirty="0" smtClean="0">
                <a:solidFill>
                  <a:schemeClr val="tx1"/>
                </a:solidFill>
              </a:rPr>
              <a:t>2 (malý)</a:t>
            </a:r>
            <a:endParaRPr lang="cs-CZ" sz="1600" b="0" dirty="0">
              <a:solidFill>
                <a:schemeClr val="tx1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/>
              <a:t>Climate changes seminar</a:t>
            </a:r>
          </a:p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800" b="1" dirty="0"/>
              <a:t>Modernization of the Rokycany – </a:t>
            </a:r>
            <a:r>
              <a:rPr lang="en-US" sz="1800" b="1" dirty="0" err="1"/>
              <a:t>Plzeň</a:t>
            </a:r>
            <a:r>
              <a:rPr lang="en-US" sz="1800" b="1" dirty="0"/>
              <a:t> </a:t>
            </a:r>
            <a:r>
              <a:rPr lang="cs-CZ" sz="1800" b="1" dirty="0"/>
              <a:t>l</a:t>
            </a:r>
            <a:r>
              <a:rPr lang="en-US" sz="1800" b="1" dirty="0" err="1"/>
              <a:t>ine</a:t>
            </a:r>
            <a:endParaRPr lang="en-US" sz="1800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596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4"/>
          <p:cNvSpPr txBox="1">
            <a:spLocks/>
          </p:cNvSpPr>
          <p:nvPr/>
        </p:nvSpPr>
        <p:spPr bwMode="auto">
          <a:xfrm>
            <a:off x="0" y="2852936"/>
            <a:ext cx="914400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rgbClr val="006BA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pl-PL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Thank you for your attention</a:t>
            </a:r>
            <a:r>
              <a:rPr lang="en-US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!</a:t>
            </a:r>
            <a:endParaRPr lang="pl-PL" sz="24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Ing. Petr Pokorný</a:t>
            </a:r>
          </a:p>
          <a:p>
            <a:r>
              <a:rPr lang="cs-CZ" dirty="0" smtClean="0">
                <a:hlinkClick r:id="rId2"/>
              </a:rPr>
              <a:t>pokornyp@szdc.cz</a:t>
            </a:r>
            <a:r>
              <a:rPr lang="cs-CZ" dirty="0" smtClean="0"/>
              <a:t>, +420 725 797 058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475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491880" y="260648"/>
            <a:ext cx="5328592" cy="2334121"/>
          </a:xfrm>
        </p:spPr>
        <p:txBody>
          <a:bodyPr/>
          <a:lstStyle/>
          <a:p>
            <a:pPr algn="ctr"/>
            <a:r>
              <a:rPr lang="cs-CZ" sz="1800" dirty="0" smtClean="0"/>
              <a:t/>
            </a:r>
            <a:br>
              <a:rPr lang="cs-CZ" sz="1800" dirty="0" smtClean="0"/>
            </a:br>
            <a:r>
              <a:rPr lang="cs-CZ" sz="1900" dirty="0" smtClean="0"/>
              <a:t>Modernizace </a:t>
            </a:r>
            <a:r>
              <a:rPr lang="cs-CZ" sz="1900" dirty="0"/>
              <a:t>trati Rokycany </a:t>
            </a:r>
            <a:r>
              <a:rPr lang="cs-CZ" sz="1900" dirty="0" smtClean="0"/>
              <a:t>– Plzeň</a:t>
            </a:r>
            <a:br>
              <a:rPr lang="cs-CZ" sz="1900" dirty="0" smtClean="0"/>
            </a:br>
            <a:r>
              <a:rPr lang="en-US" sz="1900" dirty="0"/>
              <a:t>Modernization of the Rokycany – </a:t>
            </a:r>
            <a:r>
              <a:rPr lang="en-US" sz="1900" dirty="0" err="1"/>
              <a:t>Plzeň</a:t>
            </a:r>
            <a:r>
              <a:rPr lang="en-US" sz="1900" dirty="0"/>
              <a:t> </a:t>
            </a:r>
            <a:r>
              <a:rPr lang="cs-CZ" sz="1900" dirty="0"/>
              <a:t>l</a:t>
            </a:r>
            <a:r>
              <a:rPr lang="en-US" sz="1900" dirty="0" err="1"/>
              <a:t>ine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cs-CZ" sz="1800" dirty="0"/>
              <a:t/>
            </a:r>
            <a:br>
              <a:rPr lang="cs-CZ" sz="1800" dirty="0"/>
            </a:br>
            <a:endParaRPr lang="cs-CZ" sz="18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cs-CZ" sz="600" dirty="0" smtClean="0"/>
          </a:p>
          <a:p>
            <a:pPr algn="ctr"/>
            <a:r>
              <a:rPr lang="cs-CZ" sz="1700" i="1" dirty="0" smtClean="0"/>
              <a:t>Mapa širších vztahů</a:t>
            </a:r>
          </a:p>
          <a:p>
            <a:pPr algn="ctr"/>
            <a:r>
              <a:rPr lang="en-US" sz="1700" i="1" dirty="0" smtClean="0"/>
              <a:t>General Map</a:t>
            </a:r>
            <a:endParaRPr lang="cs-CZ" sz="1700" i="1" dirty="0"/>
          </a:p>
        </p:txBody>
      </p:sp>
      <p:pic>
        <p:nvPicPr>
          <p:cNvPr id="16" name="obrázek 1" descr="mapa Rok-Plz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340768"/>
            <a:ext cx="6054968" cy="460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081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>
          <a:xfrm>
            <a:off x="251519" y="6165304"/>
            <a:ext cx="8815619" cy="523677"/>
          </a:xfrm>
        </p:spPr>
        <p:txBody>
          <a:bodyPr/>
          <a:lstStyle/>
          <a:p>
            <a:endParaRPr lang="cs-CZ" sz="200" b="0" dirty="0" smtClean="0"/>
          </a:p>
          <a:p>
            <a:r>
              <a:rPr lang="cs-CZ" sz="1400" b="0" dirty="0" smtClean="0"/>
              <a:t>Mapa </a:t>
            </a:r>
            <a:r>
              <a:rPr lang="cs-CZ" sz="1400" b="0" dirty="0"/>
              <a:t>širších vztahů s vyznačením </a:t>
            </a:r>
            <a:r>
              <a:rPr lang="cs-CZ" sz="1400" b="0" dirty="0" smtClean="0"/>
              <a:t>lokalit Natura 2000 a přírodních památek</a:t>
            </a:r>
          </a:p>
          <a:p>
            <a:r>
              <a:rPr lang="en-US" sz="1400" b="0" dirty="0"/>
              <a:t>General Map with NATURA 2000 Sites </a:t>
            </a:r>
            <a:r>
              <a:rPr lang="cs-CZ" sz="1400" b="0" dirty="0" smtClean="0"/>
              <a:t>and </a:t>
            </a:r>
            <a:r>
              <a:rPr lang="en-US" sz="1400" b="0" dirty="0" smtClean="0"/>
              <a:t>Natural </a:t>
            </a:r>
            <a:r>
              <a:rPr lang="en-US" sz="1400" b="0" dirty="0"/>
              <a:t>Monuments</a:t>
            </a:r>
            <a:r>
              <a:rPr lang="cs-CZ" sz="1400" b="0" dirty="0" smtClean="0"/>
              <a:t> </a:t>
            </a:r>
            <a:endParaRPr lang="en-US" sz="14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4"/>
          </p:nvPr>
        </p:nvSpPr>
        <p:spPr>
          <a:xfrm>
            <a:off x="2483768" y="476672"/>
            <a:ext cx="6336704" cy="504279"/>
          </a:xfrm>
        </p:spPr>
        <p:txBody>
          <a:bodyPr/>
          <a:lstStyle/>
          <a:p>
            <a:r>
              <a:rPr lang="en-US" sz="1800" b="1" dirty="0"/>
              <a:t>Modernization of the Rokycany – </a:t>
            </a:r>
            <a:r>
              <a:rPr lang="en-US" sz="1800" b="1" dirty="0" err="1"/>
              <a:t>Plzeň</a:t>
            </a:r>
            <a:r>
              <a:rPr lang="en-US" sz="1800" b="1" dirty="0"/>
              <a:t> </a:t>
            </a:r>
            <a:r>
              <a:rPr lang="cs-CZ" sz="1800" b="1" dirty="0"/>
              <a:t>l</a:t>
            </a:r>
            <a:r>
              <a:rPr lang="en-US" sz="1800" b="1" dirty="0" err="1" smtClean="0"/>
              <a:t>ine</a:t>
            </a:r>
            <a:endParaRPr lang="cs-CZ" sz="1800" b="1" dirty="0" smtClean="0"/>
          </a:p>
          <a:p>
            <a:endParaRPr lang="en-US" sz="1800" b="1" dirty="0"/>
          </a:p>
          <a:p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36504"/>
          </a:xfrm>
        </p:spPr>
        <p:txBody>
          <a:bodyPr/>
          <a:lstStyle/>
          <a:p>
            <a:pPr marL="0" indent="0">
              <a:buNone/>
            </a:pPr>
            <a:r>
              <a:rPr lang="cs-CZ" sz="1800" b="0" dirty="0" smtClean="0"/>
              <a:t> </a:t>
            </a:r>
            <a:endParaRPr lang="cs-CZ" sz="1800" b="0" dirty="0" smtClean="0">
              <a:solidFill>
                <a:schemeClr val="accent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6" t="19470" r="3713" b="17405"/>
          <a:stretch/>
        </p:blipFill>
        <p:spPr bwMode="auto">
          <a:xfrm>
            <a:off x="0" y="1124744"/>
            <a:ext cx="9067139" cy="507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62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600" dirty="0">
                <a:solidFill>
                  <a:schemeClr val="tx1"/>
                </a:solidFill>
              </a:rPr>
              <a:t>Stavba „Modernizace trati Rokycany – Plzeň“ je součástí modernizace tzv.  </a:t>
            </a:r>
            <a:r>
              <a:rPr lang="cs-CZ" sz="1600" dirty="0" smtClean="0">
                <a:solidFill>
                  <a:schemeClr val="tx1"/>
                </a:solidFill>
              </a:rPr>
              <a:t>      III. </a:t>
            </a:r>
            <a:r>
              <a:rPr lang="cs-CZ" sz="1600" dirty="0">
                <a:solidFill>
                  <a:schemeClr val="tx1"/>
                </a:solidFill>
              </a:rPr>
              <a:t>tranzitního železničního koridoru železničního koridoru – západní část (Praha – Plzeň – Cheb – st. hranice  s Německem)</a:t>
            </a:r>
          </a:p>
          <a:p>
            <a:r>
              <a:rPr lang="cs-CZ" sz="1600" dirty="0">
                <a:solidFill>
                  <a:schemeClr val="tx1"/>
                </a:solidFill>
              </a:rPr>
              <a:t>Stavba je součástí Transevropské dopravní sítě (TEN-T). Je řešena v souladu s požadavky interoperability pro evropské železniční sítě</a:t>
            </a:r>
            <a:r>
              <a:rPr lang="cs-CZ" sz="1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cs-CZ" sz="1600" dirty="0">
                <a:solidFill>
                  <a:schemeClr val="tx1"/>
                </a:solidFill>
              </a:rPr>
              <a:t>Trať Praha – Plzeň je také součástí evropského prioritního projektu č. 22 na základě rozhodnutí Evropského parlamentu č. 884/2004/ES. </a:t>
            </a:r>
          </a:p>
          <a:p>
            <a:r>
              <a:rPr lang="cs-CZ" sz="1600" dirty="0" smtClean="0">
                <a:solidFill>
                  <a:schemeClr val="tx1"/>
                </a:solidFill>
              </a:rPr>
              <a:t>Jedná se o liniovou </a:t>
            </a:r>
            <a:r>
              <a:rPr lang="cs-CZ" sz="1600" dirty="0">
                <a:solidFill>
                  <a:schemeClr val="tx1"/>
                </a:solidFill>
              </a:rPr>
              <a:t>stavbou řešící modernizaci stávající dvoukolejné elektrizované tratě </a:t>
            </a:r>
            <a:r>
              <a:rPr lang="cs-CZ" sz="1600" dirty="0" smtClean="0">
                <a:solidFill>
                  <a:schemeClr val="tx1"/>
                </a:solidFill>
              </a:rPr>
              <a:t>v</a:t>
            </a:r>
            <a:r>
              <a:rPr lang="cs-CZ" sz="1600" dirty="0">
                <a:solidFill>
                  <a:schemeClr val="tx1"/>
                </a:solidFill>
              </a:rPr>
              <a:t> úseku Rokycany (mimo) – Plzeň hl.n. (mimo) mezi stávajícími traťovými km 88,063 – 108,300. Délka </a:t>
            </a:r>
            <a:r>
              <a:rPr lang="cs-CZ" sz="1600" dirty="0" smtClean="0">
                <a:solidFill>
                  <a:schemeClr val="tx1"/>
                </a:solidFill>
              </a:rPr>
              <a:t>tohoto úseku </a:t>
            </a:r>
            <a:r>
              <a:rPr lang="cs-CZ" sz="1600" dirty="0">
                <a:solidFill>
                  <a:schemeClr val="tx1"/>
                </a:solidFill>
              </a:rPr>
              <a:t>je </a:t>
            </a:r>
            <a:r>
              <a:rPr lang="cs-CZ" sz="1600" dirty="0" smtClean="0">
                <a:solidFill>
                  <a:schemeClr val="tx1"/>
                </a:solidFill>
              </a:rPr>
              <a:t>20,237 </a:t>
            </a:r>
            <a:r>
              <a:rPr lang="cs-CZ" sz="1600" dirty="0">
                <a:solidFill>
                  <a:schemeClr val="tx1"/>
                </a:solidFill>
              </a:rPr>
              <a:t>km. </a:t>
            </a:r>
            <a:endParaRPr lang="cs-CZ" sz="1600" dirty="0" smtClean="0">
              <a:solidFill>
                <a:schemeClr val="tx1"/>
              </a:solidFill>
            </a:endParaRPr>
          </a:p>
          <a:p>
            <a:r>
              <a:rPr lang="cs-CZ" sz="1600" dirty="0" smtClean="0">
                <a:solidFill>
                  <a:schemeClr val="tx1"/>
                </a:solidFill>
              </a:rPr>
              <a:t>Po dokončení modernizace dojde k výraznému zkrácení celkové délky </a:t>
            </a:r>
            <a:r>
              <a:rPr lang="cs-CZ" sz="1600" dirty="0">
                <a:solidFill>
                  <a:schemeClr val="tx1"/>
                </a:solidFill>
              </a:rPr>
              <a:t>úseku. </a:t>
            </a:r>
            <a:r>
              <a:rPr lang="cs-CZ" sz="1600" dirty="0" smtClean="0">
                <a:solidFill>
                  <a:schemeClr val="tx1"/>
                </a:solidFill>
              </a:rPr>
              <a:t>Nová délka </a:t>
            </a:r>
            <a:r>
              <a:rPr lang="cs-CZ" sz="1600" dirty="0">
                <a:solidFill>
                  <a:schemeClr val="tx1"/>
                </a:solidFill>
              </a:rPr>
              <a:t>bude </a:t>
            </a:r>
            <a:r>
              <a:rPr lang="cs-CZ" sz="1600" dirty="0" smtClean="0">
                <a:solidFill>
                  <a:schemeClr val="tx1"/>
                </a:solidFill>
              </a:rPr>
              <a:t>14,147 </a:t>
            </a:r>
            <a:r>
              <a:rPr lang="cs-CZ" sz="1600" dirty="0">
                <a:solidFill>
                  <a:schemeClr val="tx1"/>
                </a:solidFill>
              </a:rPr>
              <a:t>km, což </a:t>
            </a:r>
            <a:r>
              <a:rPr lang="cs-CZ" sz="1600" dirty="0" smtClean="0">
                <a:solidFill>
                  <a:schemeClr val="tx1"/>
                </a:solidFill>
              </a:rPr>
              <a:t>znamená </a:t>
            </a:r>
            <a:r>
              <a:rPr lang="cs-CZ" sz="1600" dirty="0">
                <a:solidFill>
                  <a:schemeClr val="tx1"/>
                </a:solidFill>
              </a:rPr>
              <a:t>zkrácení o 6,09 km. </a:t>
            </a:r>
          </a:p>
          <a:p>
            <a:r>
              <a:rPr lang="cs-CZ" sz="1600" dirty="0" smtClean="0">
                <a:solidFill>
                  <a:schemeClr val="tx1"/>
                </a:solidFill>
              </a:rPr>
              <a:t>Po dokončení bude </a:t>
            </a:r>
            <a:r>
              <a:rPr lang="cs-CZ" sz="1600" dirty="0">
                <a:solidFill>
                  <a:schemeClr val="tx1"/>
                </a:solidFill>
              </a:rPr>
              <a:t>zvýšena traťová rychlost z dnešních 80-100 km/h na 120-160 </a:t>
            </a:r>
            <a:r>
              <a:rPr lang="cs-CZ" sz="1600" dirty="0" smtClean="0">
                <a:solidFill>
                  <a:schemeClr val="tx1"/>
                </a:solidFill>
              </a:rPr>
              <a:t>km/h</a:t>
            </a:r>
          </a:p>
          <a:p>
            <a:r>
              <a:rPr lang="cs-CZ" sz="1600" dirty="0" smtClean="0">
                <a:solidFill>
                  <a:schemeClr val="tx1"/>
                </a:solidFill>
              </a:rPr>
              <a:t>Díky tomu bude </a:t>
            </a:r>
            <a:r>
              <a:rPr lang="cs-CZ" sz="1600" dirty="0">
                <a:solidFill>
                  <a:schemeClr val="tx1"/>
                </a:solidFill>
              </a:rPr>
              <a:t>v úseku Rokycany – Plzeň nová jízdní doba o 10 min kratší u vlaků s naklápěcími skříněmi a o 8 min kratší u klasických souprav.</a:t>
            </a:r>
          </a:p>
          <a:p>
            <a:endParaRPr lang="cs-CZ" sz="1400" dirty="0"/>
          </a:p>
          <a:p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Climate changes seminar</a:t>
            </a:r>
          </a:p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cs-CZ" sz="2000" b="1" dirty="0"/>
              <a:t>Rozsah a předmět stavby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330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cs-CZ" sz="1600" dirty="0" smtClean="0">
                <a:solidFill>
                  <a:schemeClr val="tx1"/>
                </a:solidFill>
              </a:rPr>
              <a:t>Součástí stavby jsou dvě přeložky, a to </a:t>
            </a:r>
            <a:r>
              <a:rPr lang="cs-CZ" sz="1600" dirty="0">
                <a:solidFill>
                  <a:schemeClr val="tx1"/>
                </a:solidFill>
              </a:rPr>
              <a:t>v </a:t>
            </a:r>
            <a:r>
              <a:rPr lang="cs-CZ" sz="1600" dirty="0" smtClean="0">
                <a:solidFill>
                  <a:schemeClr val="tx1"/>
                </a:solidFill>
              </a:rPr>
              <a:t>úsecích Rokycany – Klabava           (km 89,450 </a:t>
            </a:r>
            <a:r>
              <a:rPr lang="cs-CZ" sz="1600" dirty="0">
                <a:solidFill>
                  <a:schemeClr val="tx1"/>
                </a:solidFill>
              </a:rPr>
              <a:t>- </a:t>
            </a:r>
            <a:r>
              <a:rPr lang="cs-CZ" sz="1600" dirty="0" smtClean="0">
                <a:solidFill>
                  <a:schemeClr val="tx1"/>
                </a:solidFill>
              </a:rPr>
              <a:t>91,095) a Ejpovice </a:t>
            </a:r>
            <a:r>
              <a:rPr lang="cs-CZ" sz="1600" dirty="0">
                <a:solidFill>
                  <a:schemeClr val="tx1"/>
                </a:solidFill>
              </a:rPr>
              <a:t>– Plzeň Doubravka (km 94,155 - 100,637) </a:t>
            </a:r>
            <a:endParaRPr lang="cs-CZ" sz="1600" dirty="0" smtClean="0">
              <a:solidFill>
                <a:schemeClr val="tx1"/>
              </a:solidFill>
            </a:endParaRPr>
          </a:p>
          <a:p>
            <a:r>
              <a:rPr lang="cs-CZ" sz="1600" dirty="0" smtClean="0">
                <a:solidFill>
                  <a:schemeClr val="tx1"/>
                </a:solidFill>
              </a:rPr>
              <a:t>v úseku </a:t>
            </a:r>
            <a:r>
              <a:rPr lang="cs-CZ" sz="1600" dirty="0">
                <a:solidFill>
                  <a:schemeClr val="tx1"/>
                </a:solidFill>
              </a:rPr>
              <a:t>Ejpovice – Plzeň Doubravka </a:t>
            </a:r>
            <a:r>
              <a:rPr lang="cs-CZ" sz="1600" dirty="0" smtClean="0">
                <a:solidFill>
                  <a:schemeClr val="tx1"/>
                </a:solidFill>
              </a:rPr>
              <a:t>vzniknou dva nové souběžné jednokolejné železniční tunely, </a:t>
            </a:r>
            <a:r>
              <a:rPr lang="cs-CZ" sz="1600" dirty="0">
                <a:solidFill>
                  <a:schemeClr val="tx1"/>
                </a:solidFill>
              </a:rPr>
              <a:t>oba délky cca 4150 m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Climate changes seminar</a:t>
            </a:r>
          </a:p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cs-CZ" sz="2000" b="1" dirty="0" smtClean="0"/>
              <a:t>Rozsah a předmět stavby</a:t>
            </a:r>
            <a:endParaRPr lang="cs-CZ" sz="2000" b="1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865934"/>
              </p:ext>
            </p:extLst>
          </p:nvPr>
        </p:nvGraphicFramePr>
        <p:xfrm>
          <a:off x="899592" y="2564904"/>
          <a:ext cx="7056784" cy="341985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816423"/>
                <a:gridCol w="3240361"/>
              </a:tblGrid>
              <a:tr h="240792">
                <a:tc gridSpan="2">
                  <a:txBody>
                    <a:bodyPr/>
                    <a:lstStyle/>
                    <a:p>
                      <a:pPr indent="26987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cs-CZ" sz="1400" cap="all" dirty="0">
                          <a:effectLst/>
                        </a:rPr>
                        <a:t>TECHNICKÝ POPIS PROJEKTU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47243"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Délka rekonstruovaného stávajícího úseku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20,237 km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3923"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Délka nového úseku po modernizaci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14,147 km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803"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Klabavská přeložka 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1 090 m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0792"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Ejpovická (tunelová) přeložka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6 359 m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0792"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Nové dopravny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0792"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Zřízení koleje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0179"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Nové UIC 60 s </a:t>
                      </a:r>
                      <a:r>
                        <a:rPr lang="cs-CZ" sz="1400" dirty="0" err="1">
                          <a:effectLst/>
                        </a:rPr>
                        <a:t>bezpodkladnicovým</a:t>
                      </a:r>
                      <a:r>
                        <a:rPr lang="cs-CZ" sz="1400" dirty="0">
                          <a:effectLst/>
                        </a:rPr>
                        <a:t> upevněním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28 132 m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0792"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Užité S 49 s tuhým upevněním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1 338 m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307"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Železniční tunel (dva jednokolejné tubusy)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2 x 4 150 m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0792"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Mosty celkem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16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0792"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 toho železniční mosty nové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2 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0792"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 toho podchody nové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2 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675"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z toho přestavba železničních mostů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9 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675">
                <a:tc>
                  <a:txBody>
                    <a:bodyPr/>
                    <a:lstStyle/>
                    <a:p>
                      <a:pPr marL="9017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dirty="0" smtClean="0">
                          <a:effectLst/>
                        </a:rPr>
                        <a:t>Protihlukové stěny</a:t>
                      </a:r>
                      <a:endParaRPr lang="cs-CZ" sz="20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dirty="0" smtClean="0">
                          <a:effectLst/>
                        </a:rPr>
                        <a:t>7 120 m</a:t>
                      </a:r>
                      <a:endParaRPr lang="cs-CZ" sz="20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363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Climate changes seminar</a:t>
            </a:r>
          </a:p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cs-CZ" sz="2000" b="1" dirty="0"/>
              <a:t>Rozsah a předmět stavby</a:t>
            </a:r>
          </a:p>
          <a:p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600" dirty="0">
                <a:solidFill>
                  <a:schemeClr val="tx1"/>
                </a:solidFill>
              </a:rPr>
              <a:t>Úsek Rokycany – Ejpovice (km 88,007 – 93,250 nového staničení</a:t>
            </a:r>
            <a:r>
              <a:rPr lang="cs-CZ" sz="1600" dirty="0" smtClean="0">
                <a:solidFill>
                  <a:schemeClr val="tx1"/>
                </a:solidFill>
              </a:rPr>
              <a:t>) –                              </a:t>
            </a:r>
            <a:r>
              <a:rPr lang="cs-CZ" sz="1600" b="0" i="1" dirty="0" smtClean="0">
                <a:solidFill>
                  <a:schemeClr val="tx1"/>
                </a:solidFill>
              </a:rPr>
              <a:t>převážně ve stávající stopě</a:t>
            </a:r>
          </a:p>
          <a:p>
            <a:endParaRPr lang="cs-CZ" sz="1600" dirty="0"/>
          </a:p>
        </p:txBody>
      </p:sp>
      <p:pic>
        <p:nvPicPr>
          <p:cNvPr id="7" name="obrázek 6" descr="RokEj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638" y="2276872"/>
            <a:ext cx="5252720" cy="32962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117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600" dirty="0">
                <a:solidFill>
                  <a:schemeClr val="tx1"/>
                </a:solidFill>
              </a:rPr>
              <a:t>Úsek Ejpovice – Plzeň-Doubravka (mimo) (km 93,250 – 100,430 nového staničení</a:t>
            </a:r>
            <a:r>
              <a:rPr lang="cs-CZ" sz="1600" dirty="0" smtClean="0">
                <a:solidFill>
                  <a:schemeClr val="tx1"/>
                </a:solidFill>
              </a:rPr>
              <a:t>) </a:t>
            </a:r>
            <a:r>
              <a:rPr lang="cs-CZ" sz="1600" b="0" i="1" dirty="0" smtClean="0">
                <a:solidFill>
                  <a:schemeClr val="tx1"/>
                </a:solidFill>
              </a:rPr>
              <a:t>– po přeložce</a:t>
            </a:r>
          </a:p>
          <a:p>
            <a:r>
              <a:rPr lang="cs-CZ" sz="1600" dirty="0">
                <a:solidFill>
                  <a:schemeClr val="tx1"/>
                </a:solidFill>
              </a:rPr>
              <a:t>Úsek Plzeň-Doubravka – Plzeň hl.n. (mimo) (km 100,430 – 102,155  nového staničení</a:t>
            </a:r>
            <a:r>
              <a:rPr lang="cs-CZ" sz="1600" dirty="0" smtClean="0">
                <a:solidFill>
                  <a:schemeClr val="tx1"/>
                </a:solidFill>
              </a:rPr>
              <a:t>) </a:t>
            </a:r>
            <a:r>
              <a:rPr lang="cs-CZ" sz="1600" b="0" i="1" dirty="0" smtClean="0">
                <a:solidFill>
                  <a:schemeClr val="tx1"/>
                </a:solidFill>
              </a:rPr>
              <a:t>– ve stávající stopě</a:t>
            </a:r>
            <a:endParaRPr lang="cs-CZ" sz="1600" b="0" i="1" dirty="0">
              <a:solidFill>
                <a:schemeClr val="tx1"/>
              </a:solidFill>
            </a:endParaRPr>
          </a:p>
          <a:p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Climate changes seminar</a:t>
            </a:r>
          </a:p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cs-CZ" sz="2000" b="1" dirty="0"/>
              <a:t>Rozsah a předmět stavby</a:t>
            </a:r>
          </a:p>
          <a:p>
            <a:endParaRPr lang="cs-CZ" dirty="0"/>
          </a:p>
        </p:txBody>
      </p:sp>
      <p:pic>
        <p:nvPicPr>
          <p:cNvPr id="5" name="obrázek 7" descr="EjPl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448" y="2780928"/>
            <a:ext cx="5231130" cy="3157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27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/>
              <a:t>Harmonogram projektu a </a:t>
            </a:r>
            <a:r>
              <a:rPr lang="cs-CZ" sz="1800" dirty="0" smtClean="0"/>
              <a:t>náklady</a:t>
            </a:r>
          </a:p>
          <a:p>
            <a:pPr marL="0" indent="0">
              <a:buNone/>
            </a:pPr>
            <a:endParaRPr lang="cs-CZ" sz="600" b="0" u="sng" dirty="0">
              <a:solidFill>
                <a:schemeClr val="tx1"/>
              </a:solidFill>
            </a:endParaRPr>
          </a:p>
          <a:p>
            <a:r>
              <a:rPr lang="cs-CZ" sz="1800" i="1" dirty="0">
                <a:solidFill>
                  <a:schemeClr val="tx1"/>
                </a:solidFill>
              </a:rPr>
              <a:t>Náklady</a:t>
            </a:r>
            <a:r>
              <a:rPr lang="en-GB" sz="1800" b="0" dirty="0">
                <a:solidFill>
                  <a:schemeClr val="tx1"/>
                </a:solidFill>
              </a:rPr>
              <a:t>: </a:t>
            </a:r>
            <a:r>
              <a:rPr lang="cs-CZ" sz="1800" b="0" dirty="0">
                <a:solidFill>
                  <a:schemeClr val="tx1"/>
                </a:solidFill>
              </a:rPr>
              <a:t>celkové náklady projektu 284</a:t>
            </a:r>
            <a:r>
              <a:rPr lang="en-GB" sz="1800" b="0" dirty="0">
                <a:solidFill>
                  <a:schemeClr val="tx1"/>
                </a:solidFill>
              </a:rPr>
              <a:t> </a:t>
            </a:r>
            <a:r>
              <a:rPr lang="cs-CZ" sz="1800" b="0" dirty="0">
                <a:solidFill>
                  <a:schemeClr val="tx1"/>
                </a:solidFill>
              </a:rPr>
              <a:t>mil </a:t>
            </a:r>
            <a:r>
              <a:rPr lang="en-GB" sz="1800" b="0" dirty="0">
                <a:solidFill>
                  <a:schemeClr val="tx1"/>
                </a:solidFill>
              </a:rPr>
              <a:t>EUR</a:t>
            </a:r>
            <a:r>
              <a:rPr lang="cs-CZ" sz="1800" b="0" dirty="0">
                <a:solidFill>
                  <a:schemeClr val="tx1"/>
                </a:solidFill>
              </a:rPr>
              <a:t> (kurs: 25,696 Kč/EUR)</a:t>
            </a:r>
          </a:p>
          <a:p>
            <a:r>
              <a:rPr lang="cs-CZ" sz="1800" i="1" dirty="0">
                <a:solidFill>
                  <a:schemeClr val="tx1"/>
                </a:solidFill>
              </a:rPr>
              <a:t>Studie proveditelnosti</a:t>
            </a:r>
            <a:r>
              <a:rPr lang="cs-CZ" sz="1800" b="0" dirty="0">
                <a:solidFill>
                  <a:schemeClr val="tx1"/>
                </a:solidFill>
              </a:rPr>
              <a:t>: pro trať Praha-Smíchov – Plzeň, aktuální verze z 08/2010 (posouzení klimatických změn nebylo tehdy požadováno)</a:t>
            </a:r>
          </a:p>
          <a:p>
            <a:r>
              <a:rPr lang="en-GB" sz="1800" i="1" dirty="0">
                <a:solidFill>
                  <a:schemeClr val="tx1"/>
                </a:solidFill>
              </a:rPr>
              <a:t>EIA</a:t>
            </a:r>
            <a:r>
              <a:rPr lang="cs-CZ" sz="1800" i="1" dirty="0">
                <a:solidFill>
                  <a:schemeClr val="tx1"/>
                </a:solidFill>
              </a:rPr>
              <a:t> (100/2001)</a:t>
            </a:r>
            <a:r>
              <a:rPr lang="en-GB" sz="1800" b="0" dirty="0">
                <a:solidFill>
                  <a:schemeClr val="tx1"/>
                </a:solidFill>
              </a:rPr>
              <a:t>:</a:t>
            </a:r>
            <a:r>
              <a:rPr lang="cs-CZ" sz="1800" b="0" dirty="0">
                <a:solidFill>
                  <a:schemeClr val="tx1"/>
                </a:solidFill>
              </a:rPr>
              <a:t> Stanoviska MŽP k posouzení vlivu provedení záměru na životní prostředí pro úseky Rokycany – Ejpovice (13/04/2005) a Ejpovice – Plzeň (01/04/2005)</a:t>
            </a:r>
          </a:p>
          <a:p>
            <a:r>
              <a:rPr lang="cs-CZ" sz="1800" i="1" dirty="0">
                <a:solidFill>
                  <a:schemeClr val="tx1"/>
                </a:solidFill>
              </a:rPr>
              <a:t>NATURA 2000</a:t>
            </a:r>
            <a:r>
              <a:rPr lang="cs-CZ" sz="1800" b="0" dirty="0">
                <a:solidFill>
                  <a:schemeClr val="tx1"/>
                </a:solidFill>
              </a:rPr>
              <a:t>:</a:t>
            </a:r>
            <a:r>
              <a:rPr lang="en-GB" sz="1800" b="0" dirty="0">
                <a:solidFill>
                  <a:schemeClr val="tx1"/>
                </a:solidFill>
              </a:rPr>
              <a:t> </a:t>
            </a:r>
            <a:r>
              <a:rPr lang="cs-CZ" sz="1800" b="0" dirty="0" err="1">
                <a:solidFill>
                  <a:schemeClr val="tx1"/>
                </a:solidFill>
              </a:rPr>
              <a:t>Screening</a:t>
            </a:r>
            <a:r>
              <a:rPr lang="cs-CZ" sz="1800" b="0" dirty="0">
                <a:solidFill>
                  <a:schemeClr val="tx1"/>
                </a:solidFill>
              </a:rPr>
              <a:t> report zpracován </a:t>
            </a:r>
            <a:r>
              <a:rPr lang="cs-CZ" sz="1800" b="0" dirty="0" smtClean="0">
                <a:solidFill>
                  <a:schemeClr val="tx1"/>
                </a:solidFill>
              </a:rPr>
              <a:t>autorizovanou osobou v </a:t>
            </a:r>
            <a:r>
              <a:rPr lang="cs-CZ" sz="1800" b="0" dirty="0">
                <a:solidFill>
                  <a:schemeClr val="tx1"/>
                </a:solidFill>
              </a:rPr>
              <a:t>09/2007, </a:t>
            </a:r>
            <a:r>
              <a:rPr lang="cs-CZ" sz="1800" b="0" dirty="0" smtClean="0">
                <a:solidFill>
                  <a:schemeClr val="tx1"/>
                </a:solidFill>
              </a:rPr>
              <a:t>Krajský úřad </a:t>
            </a:r>
            <a:r>
              <a:rPr lang="cs-CZ" sz="1800" b="0" dirty="0">
                <a:solidFill>
                  <a:schemeClr val="tx1"/>
                </a:solidFill>
              </a:rPr>
              <a:t>Plzeňského kraje vyloučil významný vliv ve stanovisku zde dne 03/03/2010, podrobné odůvodnění doplněno formou usnesení 07/04/2015</a:t>
            </a:r>
          </a:p>
          <a:p>
            <a:r>
              <a:rPr lang="cs-CZ" sz="1800" i="1" dirty="0">
                <a:solidFill>
                  <a:schemeClr val="tx1"/>
                </a:solidFill>
              </a:rPr>
              <a:t>Potvrzení souladu projekt s rámcovou směrnicí o vodě</a:t>
            </a:r>
            <a:r>
              <a:rPr lang="cs-CZ" sz="1800" b="0" dirty="0">
                <a:solidFill>
                  <a:schemeClr val="tx1"/>
                </a:solidFill>
              </a:rPr>
              <a:t>: nebylo pro danou stavbu vyřizováno </a:t>
            </a:r>
          </a:p>
          <a:p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Climate changes seminar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800" b="1" dirty="0"/>
              <a:t>Modernization of the Rokycany – </a:t>
            </a:r>
            <a:r>
              <a:rPr lang="en-US" sz="1800" b="1" dirty="0" err="1"/>
              <a:t>Plzeň</a:t>
            </a:r>
            <a:r>
              <a:rPr lang="en-US" sz="1800" b="1" dirty="0"/>
              <a:t> </a:t>
            </a:r>
            <a:r>
              <a:rPr lang="cs-CZ" sz="1800" b="1" dirty="0"/>
              <a:t>l</a:t>
            </a:r>
            <a:r>
              <a:rPr lang="en-US" sz="1800" b="1" dirty="0" err="1"/>
              <a:t>ine</a:t>
            </a:r>
            <a:endParaRPr lang="en-US" sz="1800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2116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Climate changes seminar</a:t>
            </a:r>
            <a:endParaRPr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4"/>
          </p:nvPr>
        </p:nvSpPr>
        <p:spPr>
          <a:xfrm>
            <a:off x="2483768" y="476672"/>
            <a:ext cx="6336704" cy="504279"/>
          </a:xfrm>
        </p:spPr>
        <p:txBody>
          <a:bodyPr/>
          <a:lstStyle/>
          <a:p>
            <a:r>
              <a:rPr lang="en-US" sz="1800" b="1" dirty="0"/>
              <a:t>Modernization of the Rokycany – </a:t>
            </a:r>
            <a:r>
              <a:rPr lang="en-US" sz="1800" b="1" dirty="0" err="1"/>
              <a:t>Plzeň</a:t>
            </a:r>
            <a:r>
              <a:rPr lang="en-US" sz="1800" b="1" dirty="0"/>
              <a:t> </a:t>
            </a:r>
            <a:r>
              <a:rPr lang="cs-CZ" sz="1800" b="1" dirty="0"/>
              <a:t>l</a:t>
            </a:r>
            <a:r>
              <a:rPr lang="en-US" sz="1800" b="1" dirty="0" err="1"/>
              <a:t>ine</a:t>
            </a:r>
            <a:endParaRPr lang="en-US" sz="1800" b="1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36504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 smtClean="0">
                <a:solidFill>
                  <a:srgbClr val="0070C0"/>
                </a:solidFill>
              </a:rPr>
              <a:t>Harmonogram </a:t>
            </a:r>
            <a:r>
              <a:rPr lang="cs-CZ" sz="1800" dirty="0">
                <a:solidFill>
                  <a:srgbClr val="0070C0"/>
                </a:solidFill>
              </a:rPr>
              <a:t>projektu a </a:t>
            </a:r>
            <a:r>
              <a:rPr lang="cs-CZ" sz="1800" dirty="0" smtClean="0">
                <a:solidFill>
                  <a:srgbClr val="0070C0"/>
                </a:solidFill>
              </a:rPr>
              <a:t>náklady</a:t>
            </a:r>
          </a:p>
          <a:p>
            <a:pPr marL="0" indent="0">
              <a:buNone/>
            </a:pPr>
            <a:endParaRPr lang="cs-CZ" sz="600" b="0" u="sng" dirty="0">
              <a:solidFill>
                <a:schemeClr val="tx1"/>
              </a:solidFill>
            </a:endParaRPr>
          </a:p>
          <a:p>
            <a:r>
              <a:rPr lang="cs-CZ" sz="1800" i="1" dirty="0" smtClean="0">
                <a:solidFill>
                  <a:schemeClr val="tx1"/>
                </a:solidFill>
              </a:rPr>
              <a:t>Územní rozhodnutí</a:t>
            </a:r>
            <a:r>
              <a:rPr lang="en-GB" sz="1800" b="0" dirty="0" smtClean="0">
                <a:solidFill>
                  <a:schemeClr val="tx1"/>
                </a:solidFill>
              </a:rPr>
              <a:t>:</a:t>
            </a:r>
            <a:r>
              <a:rPr lang="cs-CZ" sz="1800" b="0" dirty="0" smtClean="0">
                <a:solidFill>
                  <a:schemeClr val="tx1"/>
                </a:solidFill>
              </a:rPr>
              <a:t> 29/05/2006, změna územního rozhodnutí 28/8/2008</a:t>
            </a:r>
            <a:endParaRPr lang="en-GB" sz="1800" b="0" dirty="0" smtClean="0">
              <a:solidFill>
                <a:schemeClr val="tx1"/>
              </a:solidFill>
            </a:endParaRPr>
          </a:p>
          <a:p>
            <a:r>
              <a:rPr lang="cs-CZ" sz="1800" i="1" dirty="0" smtClean="0">
                <a:solidFill>
                  <a:schemeClr val="tx1"/>
                </a:solidFill>
              </a:rPr>
              <a:t>Stavební povolení</a:t>
            </a:r>
            <a:r>
              <a:rPr lang="en-GB" sz="1800" b="0" dirty="0" smtClean="0">
                <a:solidFill>
                  <a:schemeClr val="tx1"/>
                </a:solidFill>
              </a:rPr>
              <a:t>:</a:t>
            </a:r>
            <a:r>
              <a:rPr lang="cs-CZ" sz="1800" b="0" dirty="0" smtClean="0">
                <a:solidFill>
                  <a:schemeClr val="tx1"/>
                </a:solidFill>
              </a:rPr>
              <a:t> vydal Drážní úřad ČR </a:t>
            </a:r>
            <a:r>
              <a:rPr lang="cs-CZ" sz="1800" b="0" dirty="0" smtClean="0">
                <a:solidFill>
                  <a:schemeClr val="tx1"/>
                </a:solidFill>
              </a:rPr>
              <a:t>                                                     1</a:t>
            </a:r>
            <a:r>
              <a:rPr lang="cs-CZ" sz="1800" b="0" dirty="0">
                <a:solidFill>
                  <a:schemeClr val="tx1"/>
                </a:solidFill>
              </a:rPr>
              <a:t>. část: </a:t>
            </a:r>
            <a:r>
              <a:rPr lang="cs-CZ" sz="1800" b="0" dirty="0" smtClean="0">
                <a:solidFill>
                  <a:schemeClr val="tx1"/>
                </a:solidFill>
              </a:rPr>
              <a:t>10/03/2010, 2</a:t>
            </a:r>
            <a:r>
              <a:rPr lang="cs-CZ" sz="1800" b="0" dirty="0">
                <a:solidFill>
                  <a:schemeClr val="tx1"/>
                </a:solidFill>
              </a:rPr>
              <a:t>. část: </a:t>
            </a:r>
            <a:r>
              <a:rPr lang="cs-CZ" sz="1800" b="0" dirty="0" smtClean="0">
                <a:solidFill>
                  <a:schemeClr val="tx1"/>
                </a:solidFill>
              </a:rPr>
              <a:t>08/12/2010, </a:t>
            </a:r>
            <a:r>
              <a:rPr lang="cs-CZ" sz="1800" b="0" dirty="0">
                <a:solidFill>
                  <a:schemeClr val="tx1"/>
                </a:solidFill>
              </a:rPr>
              <a:t>3. část: </a:t>
            </a:r>
            <a:r>
              <a:rPr lang="cs-CZ" sz="1800" b="0" dirty="0" smtClean="0">
                <a:solidFill>
                  <a:schemeClr val="tx1"/>
                </a:solidFill>
              </a:rPr>
              <a:t>30/05/2013</a:t>
            </a:r>
          </a:p>
          <a:p>
            <a:r>
              <a:rPr lang="cs-CZ" sz="1800" i="1" dirty="0" smtClean="0">
                <a:solidFill>
                  <a:schemeClr val="tx1"/>
                </a:solidFill>
              </a:rPr>
              <a:t>Závěr </a:t>
            </a:r>
            <a:r>
              <a:rPr lang="cs-CZ" sz="1800" i="1" dirty="0">
                <a:solidFill>
                  <a:schemeClr val="tx1"/>
                </a:solidFill>
              </a:rPr>
              <a:t>vyhodnocení změn projektu </a:t>
            </a:r>
            <a:r>
              <a:rPr lang="cs-CZ" sz="1800" b="0" dirty="0" smtClean="0">
                <a:solidFill>
                  <a:schemeClr val="tx1"/>
                </a:solidFill>
              </a:rPr>
              <a:t>z pohledu procesu EIA vydalo MŽP dne 17/6/2015 (nemají významný negativní vliv na ŽP)</a:t>
            </a:r>
            <a:endParaRPr lang="en-GB" sz="1800" b="0" dirty="0" smtClean="0">
              <a:solidFill>
                <a:schemeClr val="tx1"/>
              </a:solidFill>
            </a:endParaRPr>
          </a:p>
          <a:p>
            <a:r>
              <a:rPr lang="cs-CZ" sz="1800" i="1" dirty="0" smtClean="0">
                <a:solidFill>
                  <a:schemeClr val="tx1"/>
                </a:solidFill>
              </a:rPr>
              <a:t>Začátek</a:t>
            </a:r>
            <a:r>
              <a:rPr lang="en-GB" sz="1800" i="1" dirty="0" smtClean="0">
                <a:solidFill>
                  <a:schemeClr val="tx1"/>
                </a:solidFill>
              </a:rPr>
              <a:t>/ </a:t>
            </a:r>
            <a:r>
              <a:rPr lang="cs-CZ" sz="1800" i="1" dirty="0" smtClean="0">
                <a:solidFill>
                  <a:schemeClr val="tx1"/>
                </a:solidFill>
              </a:rPr>
              <a:t>konec stavby</a:t>
            </a:r>
            <a:r>
              <a:rPr lang="en-GB" sz="1800" b="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cs-CZ" b="0" dirty="0" smtClean="0">
                <a:solidFill>
                  <a:schemeClr val="tx1"/>
                </a:solidFill>
              </a:rPr>
              <a:t>09/08/2013</a:t>
            </a:r>
            <a:r>
              <a:rPr lang="en-GB" b="0" dirty="0" smtClean="0">
                <a:solidFill>
                  <a:schemeClr val="tx1"/>
                </a:solidFill>
              </a:rPr>
              <a:t> –</a:t>
            </a:r>
            <a:r>
              <a:rPr lang="cs-CZ" b="0" dirty="0" smtClean="0">
                <a:solidFill>
                  <a:schemeClr val="tx1"/>
                </a:solidFill>
              </a:rPr>
              <a:t> 30/06/2017</a:t>
            </a:r>
            <a:endParaRPr lang="en-GB" b="0" dirty="0" smtClean="0">
              <a:solidFill>
                <a:schemeClr val="tx1"/>
              </a:solidFill>
            </a:endParaRPr>
          </a:p>
          <a:p>
            <a:r>
              <a:rPr lang="cs-CZ" sz="1800" i="1" dirty="0" smtClean="0">
                <a:solidFill>
                  <a:schemeClr val="tx1"/>
                </a:solidFill>
              </a:rPr>
              <a:t>Současný stav</a:t>
            </a:r>
            <a:r>
              <a:rPr lang="en-GB" sz="1800" b="0" dirty="0" smtClean="0">
                <a:solidFill>
                  <a:schemeClr val="tx1"/>
                </a:solidFill>
              </a:rPr>
              <a:t>:</a:t>
            </a:r>
            <a:r>
              <a:rPr lang="cs-CZ" sz="1800" b="0" dirty="0" smtClean="0">
                <a:solidFill>
                  <a:schemeClr val="tx1"/>
                </a:solidFill>
              </a:rPr>
              <a:t> probíhá realizace stavby</a:t>
            </a:r>
            <a:endParaRPr lang="en-GB" sz="1800" b="0" dirty="0" smtClean="0">
              <a:solidFill>
                <a:schemeClr val="tx1"/>
              </a:solidFill>
            </a:endParaRPr>
          </a:p>
          <a:p>
            <a:pPr lvl="1"/>
            <a:endParaRPr lang="en-GB" b="0" dirty="0" smtClean="0"/>
          </a:p>
          <a:p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18062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Základní informace 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harakteristika sítě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Normální snímek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Závěrečný snímek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Závěrečný snímek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Prezentace SŽDC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SŽDC</Template>
  <TotalTime>17431</TotalTime>
  <Words>1395</Words>
  <Application>Microsoft Office PowerPoint</Application>
  <PresentationFormat>Předvádění na obrazovce (4:3)</PresentationFormat>
  <Paragraphs>154</Paragraphs>
  <Slides>17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6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4" baseType="lpstr">
      <vt:lpstr>Základní informace 1</vt:lpstr>
      <vt:lpstr>Charakteristika sítě</vt:lpstr>
      <vt:lpstr>Normální snímek</vt:lpstr>
      <vt:lpstr>Závěrečný snímek</vt:lpstr>
      <vt:lpstr>1_Závěrečný snímek</vt:lpstr>
      <vt:lpstr>Prezentace SŽDC</vt:lpstr>
      <vt:lpstr>Microsoft Word Document</vt:lpstr>
      <vt:lpstr>Prezentace aplikace PowerPoint</vt:lpstr>
      <vt:lpstr> Modernizace trati Rokycany – Plzeň Modernization of the Rokycany – Plzeň line 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SŽDC s.o.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Binko Marek, Bc.</dc:creator>
  <cp:lastModifiedBy>Petr Pokorný, Ing.</cp:lastModifiedBy>
  <cp:revision>1928</cp:revision>
  <cp:lastPrinted>2016-01-21T10:37:52Z</cp:lastPrinted>
  <dcterms:created xsi:type="dcterms:W3CDTF">2012-10-25T12:59:54Z</dcterms:created>
  <dcterms:modified xsi:type="dcterms:W3CDTF">2016-01-21T17:55:20Z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0x010100D68DDC52BD08C74A84BD722897D47355</vt:lpwstr>
  </property>
  <property fmtid="{D5CDD505-2E9C-101B-9397-08002B2CF9AE}" pid="3" name="_Source">
    <vt:lpwstr/>
  </property>
  <property fmtid="{D5CDD505-2E9C-101B-9397-08002B2CF9AE}" pid="4" name="URL">
    <vt:lpwstr/>
  </property>
  <property fmtid="{D5CDD505-2E9C-101B-9397-08002B2CF9AE}" pid="5" name="_Coverage">
    <vt:lpwstr/>
  </property>
  <property fmtid="{D5CDD505-2E9C-101B-9397-08002B2CF9AE}" pid="6" name="_RightsManagement">
    <vt:lpwstr/>
  </property>
</Properties>
</file>